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4"/>
    <p:sldMasterId id="2147483697" r:id="rId5"/>
  </p:sldMasterIdLst>
  <p:notesMasterIdLst>
    <p:notesMasterId r:id="rId27"/>
  </p:notesMasterIdLst>
  <p:sldIdLst>
    <p:sldId id="347" r:id="rId6"/>
    <p:sldId id="346" r:id="rId7"/>
    <p:sldId id="308" r:id="rId8"/>
    <p:sldId id="351" r:id="rId9"/>
    <p:sldId id="352" r:id="rId10"/>
    <p:sldId id="353" r:id="rId11"/>
    <p:sldId id="320" r:id="rId12"/>
    <p:sldId id="322" r:id="rId13"/>
    <p:sldId id="355" r:id="rId14"/>
    <p:sldId id="356" r:id="rId15"/>
    <p:sldId id="357" r:id="rId16"/>
    <p:sldId id="358" r:id="rId17"/>
    <p:sldId id="340" r:id="rId18"/>
    <p:sldId id="359" r:id="rId19"/>
    <p:sldId id="321" r:id="rId20"/>
    <p:sldId id="344" r:id="rId21"/>
    <p:sldId id="345" r:id="rId22"/>
    <p:sldId id="334" r:id="rId23"/>
    <p:sldId id="335" r:id="rId24"/>
    <p:sldId id="336" r:id="rId25"/>
    <p:sldId id="337"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ep" id="{7B8CF3D1-A4F9-45AE-84DB-67DADE477092}">
          <p14:sldIdLst/>
        </p14:section>
        <p14:section name="Presentation" id="{FBB7115A-EE90-4B00-8D90-920697774BF4}">
          <p14:sldIdLst>
            <p14:sldId id="347"/>
            <p14:sldId id="346"/>
            <p14:sldId id="308"/>
            <p14:sldId id="351"/>
            <p14:sldId id="352"/>
            <p14:sldId id="353"/>
            <p14:sldId id="320"/>
            <p14:sldId id="322"/>
            <p14:sldId id="355"/>
            <p14:sldId id="356"/>
            <p14:sldId id="357"/>
            <p14:sldId id="358"/>
            <p14:sldId id="340"/>
            <p14:sldId id="359"/>
            <p14:sldId id="321"/>
            <p14:sldId id="344"/>
            <p14:sldId id="345"/>
            <p14:sldId id="334"/>
            <p14:sldId id="335"/>
            <p14:sldId id="336"/>
            <p14:sldId id="337"/>
          </p14:sldIdLst>
        </p14:section>
        <p14:section name="Template Resources" id="{DA31690C-4F8A-4056-B8FB-702B9314588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kai Tang" initials="JT" lastIdx="1" clrIdx="0">
    <p:extLst>
      <p:ext uri="{19B8F6BF-5375-455C-9EA6-DF929625EA0E}">
        <p15:presenceInfo xmlns:p15="http://schemas.microsoft.com/office/powerpoint/2012/main" userId="Jiakai T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A672AB-87F7-4E88-8DD3-CF337EE662EC}">
  <a:tblStyle styleId="{8CA672AB-87F7-4E88-8DD3-CF337EE662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93" autoAdjust="0"/>
  </p:normalViewPr>
  <p:slideViewPr>
    <p:cSldViewPr snapToGrid="0">
      <p:cViewPr varScale="1">
        <p:scale>
          <a:sx n="109" d="100"/>
          <a:sy n="109" d="100"/>
        </p:scale>
        <p:origin x="16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kai Tang" userId="99bd2dee-cd33-4939-8ed1-37fdfb53ee2e" providerId="ADAL" clId="{1FCD5929-978D-41FD-8E41-4D027DB60420}"/>
    <pc:docChg chg="modSld">
      <pc:chgData name="Jiakai Tang" userId="99bd2dee-cd33-4939-8ed1-37fdfb53ee2e" providerId="ADAL" clId="{1FCD5929-978D-41FD-8E41-4D027DB60420}" dt="2021-01-25T20:24:06.195" v="4" actId="2711"/>
      <pc:docMkLst>
        <pc:docMk/>
      </pc:docMkLst>
      <pc:sldChg chg="modSp mod">
        <pc:chgData name="Jiakai Tang" userId="99bd2dee-cd33-4939-8ed1-37fdfb53ee2e" providerId="ADAL" clId="{1FCD5929-978D-41FD-8E41-4D027DB60420}" dt="2021-01-25T20:24:06.195" v="4" actId="2711"/>
        <pc:sldMkLst>
          <pc:docMk/>
          <pc:sldMk cId="3734980590" sldId="334"/>
        </pc:sldMkLst>
        <pc:spChg chg="mod">
          <ac:chgData name="Jiakai Tang" userId="99bd2dee-cd33-4939-8ed1-37fdfb53ee2e" providerId="ADAL" clId="{1FCD5929-978D-41FD-8E41-4D027DB60420}" dt="2021-01-25T20:24:06.195" v="4" actId="2711"/>
          <ac:spMkLst>
            <pc:docMk/>
            <pc:sldMk cId="3734980590" sldId="334"/>
            <ac:spMk id="194" creationId="{00000000-0000-0000-0000-000000000000}"/>
          </ac:spMkLst>
        </pc:spChg>
        <pc:spChg chg="mod">
          <ac:chgData name="Jiakai Tang" userId="99bd2dee-cd33-4939-8ed1-37fdfb53ee2e" providerId="ADAL" clId="{1FCD5929-978D-41FD-8E41-4D027DB60420}" dt="2021-01-25T20:24:06.195" v="4" actId="2711"/>
          <ac:spMkLst>
            <pc:docMk/>
            <pc:sldMk cId="3734980590" sldId="334"/>
            <ac:spMk id="195" creationId="{00000000-0000-0000-0000-000000000000}"/>
          </ac:spMkLst>
        </pc:spChg>
      </pc:sldChg>
      <pc:sldChg chg="modSp mod">
        <pc:chgData name="Jiakai Tang" userId="99bd2dee-cd33-4939-8ed1-37fdfb53ee2e" providerId="ADAL" clId="{1FCD5929-978D-41FD-8E41-4D027DB60420}" dt="2021-01-25T20:23:37.400" v="1" actId="2711"/>
        <pc:sldMkLst>
          <pc:docMk/>
          <pc:sldMk cId="56786460" sldId="335"/>
        </pc:sldMkLst>
        <pc:spChg chg="mod">
          <ac:chgData name="Jiakai Tang" userId="99bd2dee-cd33-4939-8ed1-37fdfb53ee2e" providerId="ADAL" clId="{1FCD5929-978D-41FD-8E41-4D027DB60420}" dt="2021-01-25T20:23:37.400" v="1" actId="2711"/>
          <ac:spMkLst>
            <pc:docMk/>
            <pc:sldMk cId="56786460" sldId="335"/>
            <ac:spMk id="2152" creationId="{00000000-0000-0000-0000-000000000000}"/>
          </ac:spMkLst>
        </pc:spChg>
      </pc:sldChg>
      <pc:sldChg chg="modSp mod">
        <pc:chgData name="Jiakai Tang" userId="99bd2dee-cd33-4939-8ed1-37fdfb53ee2e" providerId="ADAL" clId="{1FCD5929-978D-41FD-8E41-4D027DB60420}" dt="2021-01-25T20:23:43.786" v="2" actId="2711"/>
        <pc:sldMkLst>
          <pc:docMk/>
          <pc:sldMk cId="3618854870" sldId="336"/>
        </pc:sldMkLst>
        <pc:spChg chg="mod">
          <ac:chgData name="Jiakai Tang" userId="99bd2dee-cd33-4939-8ed1-37fdfb53ee2e" providerId="ADAL" clId="{1FCD5929-978D-41FD-8E41-4D027DB60420}" dt="2021-01-25T20:23:43.786" v="2" actId="2711"/>
          <ac:spMkLst>
            <pc:docMk/>
            <pc:sldMk cId="3618854870" sldId="336"/>
            <ac:spMk id="2190" creationId="{00000000-0000-0000-0000-000000000000}"/>
          </ac:spMkLst>
        </pc:spChg>
        <pc:spChg chg="mod">
          <ac:chgData name="Jiakai Tang" userId="99bd2dee-cd33-4939-8ed1-37fdfb53ee2e" providerId="ADAL" clId="{1FCD5929-978D-41FD-8E41-4D027DB60420}" dt="2021-01-25T20:23:43.786" v="2" actId="2711"/>
          <ac:spMkLst>
            <pc:docMk/>
            <pc:sldMk cId="3618854870" sldId="336"/>
            <ac:spMk id="2191" creationId="{00000000-0000-0000-0000-000000000000}"/>
          </ac:spMkLst>
        </pc:spChg>
      </pc:sldChg>
      <pc:sldChg chg="modSp mod">
        <pc:chgData name="Jiakai Tang" userId="99bd2dee-cd33-4939-8ed1-37fdfb53ee2e" providerId="ADAL" clId="{1FCD5929-978D-41FD-8E41-4D027DB60420}" dt="2021-01-25T20:23:48.840" v="3" actId="2711"/>
        <pc:sldMkLst>
          <pc:docMk/>
          <pc:sldMk cId="2455405797" sldId="337"/>
        </pc:sldMkLst>
        <pc:spChg chg="mod">
          <ac:chgData name="Jiakai Tang" userId="99bd2dee-cd33-4939-8ed1-37fdfb53ee2e" providerId="ADAL" clId="{1FCD5929-978D-41FD-8E41-4D027DB60420}" dt="2021-01-25T20:23:48.840" v="3" actId="2711"/>
          <ac:spMkLst>
            <pc:docMk/>
            <pc:sldMk cId="2455405797" sldId="337"/>
            <ac:spMk id="2190" creationId="{00000000-0000-0000-0000-000000000000}"/>
          </ac:spMkLst>
        </pc:spChg>
        <pc:spChg chg="mod">
          <ac:chgData name="Jiakai Tang" userId="99bd2dee-cd33-4939-8ed1-37fdfb53ee2e" providerId="ADAL" clId="{1FCD5929-978D-41FD-8E41-4D027DB60420}" dt="2021-01-25T20:23:48.840" v="3" actId="2711"/>
          <ac:spMkLst>
            <pc:docMk/>
            <pc:sldMk cId="2455405797" sldId="337"/>
            <ac:spMk id="2191"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6"/>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A9D-43B4-A25B-52BF1D1E01F2}"/>
              </c:ext>
            </c:extLst>
          </c:dPt>
          <c:dPt>
            <c:idx val="1"/>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A9D-43B4-A25B-52BF1D1E01F2}"/>
              </c:ext>
            </c:extLst>
          </c:dPt>
          <c:dPt>
            <c:idx val="2"/>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6A9D-43B4-A25B-52BF1D1E01F2}"/>
              </c:ext>
            </c:extLst>
          </c:dPt>
          <c:dPt>
            <c:idx val="3"/>
            <c:bubble3D val="0"/>
            <c:spPr>
              <a:solidFill>
                <a:schemeClr val="accent6">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6A9D-43B4-A25B-52BF1D1E01F2}"/>
              </c:ext>
            </c:extLst>
          </c:dPt>
          <c:dPt>
            <c:idx val="4"/>
            <c:bubble3D val="0"/>
            <c:spPr>
              <a:solidFill>
                <a:schemeClr val="accent5">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6A9D-43B4-A25B-52BF1D1E01F2}"/>
              </c:ext>
            </c:extLst>
          </c:dPt>
          <c:dPt>
            <c:idx val="5"/>
            <c:bubble3D val="0"/>
            <c:spPr>
              <a:solidFill>
                <a:schemeClr val="accent4">
                  <a:lumMod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B-6A9D-43B4-A25B-52BF1D1E01F2}"/>
              </c:ext>
            </c:extLst>
          </c:dPt>
          <c:dPt>
            <c:idx val="6"/>
            <c:bubble3D val="0"/>
            <c:spPr>
              <a:solidFill>
                <a:schemeClr val="accent6">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D-6A9D-43B4-A25B-52BF1D1E01F2}"/>
              </c:ext>
            </c:extLst>
          </c:dPt>
          <c:dPt>
            <c:idx val="7"/>
            <c:bubble3D val="0"/>
            <c:spPr>
              <a:solidFill>
                <a:schemeClr val="accent5">
                  <a:lumMod val="80000"/>
                  <a:lumOff val="2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F-6A9D-43B4-A25B-52BF1D1E01F2}"/>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Sheet1!$A$2:$A$9</c:f>
              <c:strCache>
                <c:ptCount val="8"/>
                <c:pt idx="0">
                  <c:v>Petro Gas ($37.2B)</c:v>
                </c:pt>
                <c:pt idx="1">
                  <c:v>Brent Crude Oil ($6.97B)</c:v>
                </c:pt>
                <c:pt idx="2">
                  <c:v>Non-fillet Fresh Fish ($6.79B)</c:v>
                </c:pt>
                <c:pt idx="3">
                  <c:v>Raw Aluminum ($3.29B)</c:v>
                </c:pt>
                <c:pt idx="4">
                  <c:v>Fishing Ships ($412M)</c:v>
                </c:pt>
                <c:pt idx="5">
                  <c:v>Wood Pulp Lyes ($115M)</c:v>
                </c:pt>
                <c:pt idx="6">
                  <c:v>Cars (Import) ($6.24B)</c:v>
                </c:pt>
                <c:pt idx="7">
                  <c:v>Refined Petro (Import) ($2.52B)</c:v>
                </c:pt>
              </c:strCache>
            </c:strRef>
          </c:cat>
          <c:val>
            <c:numRef>
              <c:f>Sheet1!$B$2:$B$9</c:f>
              <c:numCache>
                <c:formatCode>General</c:formatCode>
                <c:ptCount val="8"/>
                <c:pt idx="0">
                  <c:v>37.200000000000003</c:v>
                </c:pt>
                <c:pt idx="1">
                  <c:v>6.97</c:v>
                </c:pt>
                <c:pt idx="2">
                  <c:v>6.79</c:v>
                </c:pt>
                <c:pt idx="3">
                  <c:v>3.29</c:v>
                </c:pt>
                <c:pt idx="4">
                  <c:v>0.41199999999999998</c:v>
                </c:pt>
                <c:pt idx="5">
                  <c:v>0.115</c:v>
                </c:pt>
                <c:pt idx="6">
                  <c:v>6.24</c:v>
                </c:pt>
                <c:pt idx="7">
                  <c:v>2.52</c:v>
                </c:pt>
              </c:numCache>
            </c:numRef>
          </c:val>
          <c:extLst>
            <c:ext xmlns:c16="http://schemas.microsoft.com/office/drawing/2014/chart" uri="{C3380CC4-5D6E-409C-BE32-E72D297353CC}">
              <c16:uniqueId val="{00000000-6D9F-4DA0-8D2C-6DD97858221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5T16:03:11.154"/>
    </inkml:context>
    <inkml:brush xml:id="br0">
      <inkml:brushProperty name="width" value="0.025" units="cm"/>
      <inkml:brushProperty name="height" value="0.025" units="cm"/>
      <inkml:brushProperty name="color" value="#E71224"/>
    </inkml:brush>
  </inkml:definitions>
  <inkml:trace contextRef="#ctx0" brushRef="#br0">6 0 10584 0 0,'-6'0'648'0'0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1-25T16:03:34.24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1787 1205 0 0,'-9'-5'0'0,"7"4"0"0,2 0 0 0,0 1 0 0,-15-10 0 0,-1451-978 0 0,1463 986 0 0,1 0 0 0,1 1 0 0,-15-9 0 0,-47-33 0 0,-101-67 0 0,161 107 0 0,-1 1 0 0,0-1 0 0,-25-17 0 0,26 19 0 0,0-1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1-25T16:03:47.01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664 2041 0 0,'-10'-30'0'0,"9"26"0"0,-1 0 0 0,2 2 0 0,-2-2 0 0,1 0 0 0,-61-189 0 0,-27-80 0 0,-11-34 0 0,-185-570 0 0,212 652 0 0,72 222 0 0,0 0 0 0,0-1 0 0,-1 0 0 0,1-1 0 0,-7-19 0 0,-1-2 0 0,0-4 0 0,3 14 0 0,6 13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1-25T16:46:09.134"/>
    </inkml:context>
    <inkml:brush xml:id="br0">
      <inkml:brushProperty name="width" value="0.05" units="cm"/>
      <inkml:brushProperty name="height" value="0.05" units="cm"/>
      <inkml:brushProperty name="color" value="#66CC00"/>
      <inkml:brushProperty name="ignorePressure" value="1"/>
    </inkml:brush>
  </inkml:definitions>
  <inkml:trace contextRef="#ctx0" brushRef="#br0">408 697 0 0,'-38'20'0'0,"86"-44"0"0,111-58 0 0,-99 52 0 0,175-90 0 0,-228 117 0 0,24-13 0 0,104-53 0 0,-41 21 0 0,-37 19 0 0,-51 26 0 0,18-9 0 0,-2 0 0 0,16-7 0 0,-8 4 0 0,-23 11 0 0,36-17 0 0,-3 0 0 0,-20 11 0 0,-13 6 0 0,14-6 0 0,2-2 0 0,32-16 0 0,-29 15 0 0,-2 0 0 0,10-4 0 0,1-1 0 0,-8 5 0 0,-2 0 0 0,15-7 0 0,-7 3 0 0,-262 133 0 0,-870 444 0 0,1023-521 0 0,23-12 0 0,-97 49 0 0,144-73 0 0,-98 50 0 0,80-40 0 0,-7 2 0 0,27-13 0 0,53-27 0 0,-9 5 0 0,28-14 0 0,-39 19 0 0,-21 11 0 0,4-2 0 0,42-22 0 0,58-29 0 0,-73 37 0 0,14-7 0 0,39-20 0 0,-86 44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1-25T16:03:14.986"/>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4967 1520 0 0,'-1'-1'0'0,"-3"0"0"0,-1 0 0 0,-1117-343 0 0,-555-168 0 0,99 29 0 0,1324 406 0 0,231 69 0 0,-230-69 0 0,237 72 0 0,-8-2 0 0,14 4 0 0,12 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1-25T16:03:26.25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1894 844 0 0,'3'1'0'0,"-17"-7"0"0,-3-2 0 0,-207-92 0 0,43 20 0 0,175 77 0 0,-130-57 0 0,-664-297 0 0,795 355 0 0,-23-10 0 0,-14-7 0 0,-144-64 0 0,157 70 0 0,2 1 0 0,22 10 0 0,2 0 0 0,-1 1 0 0,1 0 0 0,0-1 0 0,1 1 0 0,-3-1 0 0,2 1 0 0,-2-1 0 0,2 0 0 0,-1 1 0 0,2-1 0 0,-19-7 0 0,18 8 0 0,-1-1 0 0,-14-6 0 0,2 1 0 0,-9-4 0 0,17 7 0 0,-38-16 0 0,40 17 0 0,1 1 0 0,2 0 0 0,0 1 0 0,2 1 0 0,5 1 0 0,-2 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1-25T16:03:29.24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2594 1156 0 0,'-21'-10'0'0,"-2115"-941"0"0,2112 941 0 0,-52-24 0 0,41 18 0 0,32 15 0 0,-2-1 0 0,1 0 0 0,-34-15 0 0,4 2 0 0,-45-20 0 0,45 19 0 0,20 10 0 0,-9-4 0 0,-12-6 0 0,12 6 0 0,13 6 0 0,12 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1-25T16:03:34.241"/>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1787 1205 0 0,'-9'-5'0'0,"7"4"0"0,2 0 0 0,0 1 0 0,-15-10 0 0,-1451-978 0 0,1463 986 0 0,1 0 0 0,1 1 0 0,-15-9 0 0,-47-33 0 0,-101-67 0 0,161 107 0 0,-1 1 0 0,0-1 0 0,-25-17 0 0,26 19 0 0,0-1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1-25T16:03:47.01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664 2041 0 0,'-10'-30'0'0,"9"26"0"0,-1 0 0 0,2 2 0 0,-2-2 0 0,1 0 0 0,-61-189 0 0,-27-80 0 0,-11-34 0 0,-185-570 0 0,212 652 0 0,72 222 0 0,0 0 0 0,0-1 0 0,-1 0 0 0,1-1 0 0,-7-19 0 0,-1-2 0 0,0-4 0 0,3 14 0 0,6 13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25T16:03:11.154"/>
    </inkml:context>
    <inkml:brush xml:id="br0">
      <inkml:brushProperty name="width" value="0.025" units="cm"/>
      <inkml:brushProperty name="height" value="0.025" units="cm"/>
      <inkml:brushProperty name="color" value="#E71224"/>
    </inkml:brush>
  </inkml:definitions>
  <inkml:trace contextRef="#ctx0" brushRef="#br0">6 0 10584 0 0,'-6'0'648'0'0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1-25T16:03:26.252"/>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1894 844 0 0,'3'1'0'0,"-17"-7"0"0,-3-2 0 0,-207-92 0 0,43 20 0 0,175 77 0 0,-130-57 0 0,-664-297 0 0,795 355 0 0,-23-10 0 0,-14-7 0 0,-144-64 0 0,157 70 0 0,2 1 0 0,22 10 0 0,2 0 0 0,-1 1 0 0,1 0 0 0,0-1 0 0,1 1 0 0,-3-1 0 0,2 1 0 0,-2-1 0 0,2 0 0 0,-1 1 0 0,2-1 0 0,-19-7 0 0,18 8 0 0,-1-1 0 0,-14-6 0 0,2 1 0 0,-9-4 0 0,17 7 0 0,-38-16 0 0,40 17 0 0,1 1 0 0,2 0 0 0,0 1 0 0,2 1 0 0,5 1 0 0,-2 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1-01-25T16:03:29.240"/>
    </inkml:context>
    <inkml:brush xml:id="br0">
      <inkml:brushProperty name="width" value="0.025" units="cm"/>
      <inkml:brushProperty name="height" value="0.025" units="cm"/>
      <inkml:brushProperty name="color" value="#E71224"/>
      <inkml:brushProperty name="ignorePressure" value="1"/>
    </inkml:brush>
  </inkml:definitions>
  <inkml:trace contextRef="#ctx0" brushRef="#br0">2594 1156 0 0,'-21'-10'0'0,"-2115"-941"0"0,2112 941 0 0,-52-24 0 0,41 18 0 0,32 15 0 0,-2-1 0 0,1 0 0 0,-34-15 0 0,4 2 0 0,-45-20 0 0,45 19 0 0,20 10 0 0,-9-4 0 0,-12-6 0 0,12 6 0 0,13 6 0 0,12 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608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 Tiers (UI/UX; REST Microservice; Model)</a:t>
            </a:r>
          </a:p>
          <a:p>
            <a:r>
              <a:rPr lang="en-US" dirty="0"/>
              <a:t>Docker (we are not bound to any cloud: we are on every cloud) </a:t>
            </a:r>
          </a:p>
          <a:p>
            <a:pPr lvl="1"/>
            <a:r>
              <a:rPr lang="en-US" dirty="0"/>
              <a:t>No licensing fees to 3</a:t>
            </a:r>
            <a:r>
              <a:rPr lang="en-US" baseline="30000" dirty="0"/>
              <a:t>rd</a:t>
            </a:r>
            <a:r>
              <a:rPr lang="en-US" dirty="0"/>
              <a:t> parties</a:t>
            </a:r>
          </a:p>
          <a:p>
            <a:r>
              <a:rPr lang="en-US" dirty="0"/>
              <a:t>Horizontal scale up/out (think </a:t>
            </a:r>
            <a:r>
              <a:rPr lang="en-US" dirty="0" err="1"/>
              <a:t>kubernetes</a:t>
            </a:r>
            <a:r>
              <a:rPr lang="en-US" dirty="0"/>
              <a:t>)</a:t>
            </a:r>
          </a:p>
          <a:p>
            <a:r>
              <a:rPr lang="en-US" dirty="0"/>
              <a:t>Stateless/all our functions are idempotent</a:t>
            </a:r>
          </a:p>
          <a:p>
            <a:r>
              <a:rPr lang="en-US" dirty="0"/>
              <a:t>Technical Organization Structure </a:t>
            </a:r>
          </a:p>
          <a:p>
            <a:pPr lvl="1"/>
            <a:r>
              <a:rPr lang="en-US" dirty="0"/>
              <a:t>Software: Git; MS Project/Gantt Chart</a:t>
            </a:r>
          </a:p>
          <a:p>
            <a:pPr lvl="1"/>
            <a:r>
              <a:rPr lang="en-US" dirty="0"/>
              <a:t>Hardware: Intel Xeon 40 Cores; 192 GBs RAM</a:t>
            </a:r>
          </a:p>
          <a:p>
            <a:pPr lvl="1"/>
            <a:r>
              <a:rPr lang="en-US" dirty="0"/>
              <a:t>XG Boost; Python 3.8; Flask; Swagger; </a:t>
            </a:r>
            <a:r>
              <a:rPr lang="en-CA" dirty="0"/>
              <a:t>ReactJS (</a:t>
            </a:r>
            <a:r>
              <a:rPr lang="en-CA" dirty="0" err="1"/>
              <a:t>IgniteUI</a:t>
            </a:r>
            <a:r>
              <a:rPr lang="en-CA" dirty="0"/>
              <a:t>; Bootstrap; </a:t>
            </a:r>
            <a:r>
              <a:rPr lang="en-CA" dirty="0" err="1"/>
              <a:t>CanvasJS</a:t>
            </a:r>
            <a:r>
              <a:rPr lang="en-CA" dirty="0"/>
              <a:t>)</a:t>
            </a:r>
            <a:endParaRPr lang="en-US" dirty="0"/>
          </a:p>
          <a:p>
            <a:endParaRPr lang="en-CA" dirty="0"/>
          </a:p>
        </p:txBody>
      </p:sp>
    </p:spTree>
    <p:extLst>
      <p:ext uri="{BB962C8B-B14F-4D97-AF65-F5344CB8AC3E}">
        <p14:creationId xmlns:p14="http://schemas.microsoft.com/office/powerpoint/2010/main" val="3229404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403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809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CA" sz="1100" b="0" i="0" u="none" strike="noStrike" cap="none">
                <a:solidFill>
                  <a:srgbClr val="000000"/>
                </a:solidFill>
                <a:effectLst/>
                <a:latin typeface="Arial"/>
                <a:ea typeface="Arial"/>
                <a:cs typeface="Arial"/>
                <a:sym typeface="Arial"/>
              </a:rPr>
              <a:t>Indicate resources and time needed from one stage to the next stage</a:t>
            </a:r>
          </a:p>
        </p:txBody>
      </p:sp>
    </p:spTree>
    <p:extLst>
      <p:ext uri="{BB962C8B-B14F-4D97-AF65-F5344CB8AC3E}">
        <p14:creationId xmlns:p14="http://schemas.microsoft.com/office/powerpoint/2010/main" val="3494851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476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809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8370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077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78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10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Power is crucial to </a:t>
            </a:r>
          </a:p>
        </p:txBody>
      </p:sp>
    </p:spTree>
    <p:extLst>
      <p:ext uri="{BB962C8B-B14F-4D97-AF65-F5344CB8AC3E}">
        <p14:creationId xmlns:p14="http://schemas.microsoft.com/office/powerpoint/2010/main" val="2340212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Power is crucial to </a:t>
            </a:r>
          </a:p>
        </p:txBody>
      </p:sp>
    </p:spTree>
    <p:extLst>
      <p:ext uri="{BB962C8B-B14F-4D97-AF65-F5344CB8AC3E}">
        <p14:creationId xmlns:p14="http://schemas.microsoft.com/office/powerpoint/2010/main" val="3199831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7f9262ee2f_0_26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7f9262ee2f_0_26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90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24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CA" dirty="0"/>
          </a:p>
        </p:txBody>
      </p:sp>
    </p:spTree>
    <p:extLst>
      <p:ext uri="{BB962C8B-B14F-4D97-AF65-F5344CB8AC3E}">
        <p14:creationId xmlns:p14="http://schemas.microsoft.com/office/powerpoint/2010/main" val="408216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883596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55CE8-14EB-43AA-ACE8-5607146E63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932BF0-E0CF-49A7-9D41-AD695954C9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374BC-346A-4DDE-B14A-EBF7B18A4696}"/>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5" name="Footer Placeholder 4">
            <a:extLst>
              <a:ext uri="{FF2B5EF4-FFF2-40B4-BE49-F238E27FC236}">
                <a16:creationId xmlns:a16="http://schemas.microsoft.com/office/drawing/2014/main" id="{61981A4F-E565-4EC2-828A-C575A1B51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EC5F2-109D-4E35-82FC-710FF7DAB6C4}"/>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4140263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5C4C-79C7-4EE4-9DFF-CFF4022E2EF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E028B56-DA2D-4DA4-9599-6EDE3CA0F71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EC6334F-2D73-470F-9EAB-C78039A264A5}"/>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5" name="Footer Placeholder 4">
            <a:extLst>
              <a:ext uri="{FF2B5EF4-FFF2-40B4-BE49-F238E27FC236}">
                <a16:creationId xmlns:a16="http://schemas.microsoft.com/office/drawing/2014/main" id="{C2AA3C59-115F-4175-BEE2-6E4E315F7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4199CA-6F7E-4DBC-84E2-994AFA68F36A}"/>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2928345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55CE8-14EB-43AA-ACE8-5607146E63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932BF0-E0CF-49A7-9D41-AD695954C9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374BC-346A-4DDE-B14A-EBF7B18A4696}"/>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5" name="Footer Placeholder 4">
            <a:extLst>
              <a:ext uri="{FF2B5EF4-FFF2-40B4-BE49-F238E27FC236}">
                <a16:creationId xmlns:a16="http://schemas.microsoft.com/office/drawing/2014/main" id="{61981A4F-E565-4EC2-828A-C575A1B51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EC5F2-109D-4E35-82FC-710FF7DAB6C4}"/>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309413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B4AB-B577-4D7B-B8DB-3A4ED69DD8F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D1E45B8-F8C6-4EB8-9E02-90A1AF9E64C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E8CC94-9B88-4E00-AD06-73B02D9D09FB}"/>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5" name="Footer Placeholder 4">
            <a:extLst>
              <a:ext uri="{FF2B5EF4-FFF2-40B4-BE49-F238E27FC236}">
                <a16:creationId xmlns:a16="http://schemas.microsoft.com/office/drawing/2014/main" id="{1D7FC25A-4F66-4D74-8E41-6A8A3080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DDF69-BBA6-46C3-A0FA-516C61F14990}"/>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2299029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B23A-A70C-4909-B679-E7E21FCFF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08A411-3C50-4B8F-A06A-5F65A7E58DB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20A957-E0F0-4F1D-A2CE-F272B92BF3A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C8E2E3-67CD-4038-941A-4452D6D84D29}"/>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6" name="Footer Placeholder 5">
            <a:extLst>
              <a:ext uri="{FF2B5EF4-FFF2-40B4-BE49-F238E27FC236}">
                <a16:creationId xmlns:a16="http://schemas.microsoft.com/office/drawing/2014/main" id="{9F8BD3C1-6B68-495F-B014-CDF5C31983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0DA33D-C514-455B-9CE3-25D3D8FD2A2E}"/>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2670234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6CBB-97DB-4238-A8DE-CDDC270FF046}"/>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D9FF4C-B939-4D6F-88BA-A278FE309EF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1638D-7523-4B5E-8816-A7E37777004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E41339-562D-4AD4-B3C4-5EAF292DC77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0F75A11-629B-4F54-A0A6-C82D10B989F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DDD1D0-2B6B-42BA-A484-7664EC0F9AEA}"/>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8" name="Footer Placeholder 7">
            <a:extLst>
              <a:ext uri="{FF2B5EF4-FFF2-40B4-BE49-F238E27FC236}">
                <a16:creationId xmlns:a16="http://schemas.microsoft.com/office/drawing/2014/main" id="{C4B32C6A-5CE8-4174-991D-2EDA0F46F1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27E349-EB74-4F57-94A2-5EE366EFFD96}"/>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911961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DC88-4246-4615-AA28-24CA0D33F0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FE5C2A-8DA3-4B19-B955-DAB04D8A7B2D}"/>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4" name="Footer Placeholder 3">
            <a:extLst>
              <a:ext uri="{FF2B5EF4-FFF2-40B4-BE49-F238E27FC236}">
                <a16:creationId xmlns:a16="http://schemas.microsoft.com/office/drawing/2014/main" id="{8A9B3CF5-76AB-4035-B9E8-EC341C67B6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588F76-6663-44A9-8F6A-88F8E0640CCF}"/>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4168998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68D39D-F535-4FEC-9E58-A7E0738CD426}"/>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3" name="Footer Placeholder 2">
            <a:extLst>
              <a:ext uri="{FF2B5EF4-FFF2-40B4-BE49-F238E27FC236}">
                <a16:creationId xmlns:a16="http://schemas.microsoft.com/office/drawing/2014/main" id="{2EB447F8-0651-44DD-96A4-2C35C5ED45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F1FAB7-A507-4247-AD43-9187D88C1140}"/>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2184395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FBB7-1479-4264-993A-2E54BA1BEA7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EBF16230-1278-4EA7-B941-F3B1CCCABA8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764AFF-75B6-4CE7-BBDD-7FA910DD6CB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4342A35-59C5-4377-BE53-D8301FBAF3C4}"/>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6" name="Footer Placeholder 5">
            <a:extLst>
              <a:ext uri="{FF2B5EF4-FFF2-40B4-BE49-F238E27FC236}">
                <a16:creationId xmlns:a16="http://schemas.microsoft.com/office/drawing/2014/main" id="{43FD71CE-82FB-4376-A8D4-677C577CFB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A63C3-3800-4F90-8B60-2A20E5B7A5D2}"/>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504934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01C8-431C-46DF-A069-D7C177A7DBB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1AF6CEB-F959-4D76-AE96-4023299F680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B8092D4-151A-4A0C-9167-B955F4777CB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1255A5E-4E84-41D9-AA61-813DFA38A4DB}"/>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6" name="Footer Placeholder 5">
            <a:extLst>
              <a:ext uri="{FF2B5EF4-FFF2-40B4-BE49-F238E27FC236}">
                <a16:creationId xmlns:a16="http://schemas.microsoft.com/office/drawing/2014/main" id="{64299204-2663-4A95-B87E-6A8C10798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77D81-C5D3-444B-A30C-74CF6D38852B}"/>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2508534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9DC3-75DF-44CE-A701-002C0BD71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6D18F-4D49-4A6D-81AA-EF2B8D812E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FADA21-5343-4CA0-8A88-8FF936AFF65C}"/>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5" name="Footer Placeholder 4">
            <a:extLst>
              <a:ext uri="{FF2B5EF4-FFF2-40B4-BE49-F238E27FC236}">
                <a16:creationId xmlns:a16="http://schemas.microsoft.com/office/drawing/2014/main" id="{7970D2E4-9276-4D36-B1B4-6CB34E8B6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E0EC40-4E58-476A-A0CA-6C0D3EABE390}"/>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3876412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7CB7E-61DC-496B-B198-2C203792F6A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340784-D2BA-4C91-8959-67B78F8EA8D5}"/>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D39CC7-D167-458B-9C9F-EC55DABD28B7}"/>
              </a:ext>
            </a:extLst>
          </p:cNvPr>
          <p:cNvSpPr>
            <a:spLocks noGrp="1"/>
          </p:cNvSpPr>
          <p:nvPr>
            <p:ph type="dt" sz="half" idx="10"/>
          </p:nvPr>
        </p:nvSpPr>
        <p:spPr/>
        <p:txBody>
          <a:bodyPr/>
          <a:lstStyle/>
          <a:p>
            <a:fld id="{78AEF5C4-B6B9-4C6B-B107-DC2FEFD8A967}" type="datetimeFigureOut">
              <a:rPr lang="en-US" smtClean="0"/>
              <a:t>1/25/2021</a:t>
            </a:fld>
            <a:endParaRPr lang="en-US"/>
          </a:p>
        </p:txBody>
      </p:sp>
      <p:sp>
        <p:nvSpPr>
          <p:cNvPr id="5" name="Footer Placeholder 4">
            <a:extLst>
              <a:ext uri="{FF2B5EF4-FFF2-40B4-BE49-F238E27FC236}">
                <a16:creationId xmlns:a16="http://schemas.microsoft.com/office/drawing/2014/main" id="{9251A299-6168-48F6-887B-9C273E986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04FFB-5A25-4723-8B03-B11FADB95F3C}"/>
              </a:ext>
            </a:extLst>
          </p:cNvPr>
          <p:cNvSpPr>
            <a:spLocks noGrp="1"/>
          </p:cNvSpPr>
          <p:nvPr>
            <p:ph type="sldNum" sz="quarter" idx="12"/>
          </p:nvPr>
        </p:nvSpPr>
        <p:spPr/>
        <p:txBody>
          <a:bodyPr/>
          <a:lstStyle/>
          <a:p>
            <a:fld id="{C6AD37F2-5467-4132-B21A-EAE2469A485F}" type="slidenum">
              <a:rPr lang="en-US" smtClean="0"/>
              <a:t>‹#›</a:t>
            </a:fld>
            <a:endParaRPr lang="en-US"/>
          </a:p>
        </p:txBody>
      </p:sp>
    </p:spTree>
    <p:extLst>
      <p:ext uri="{BB962C8B-B14F-4D97-AF65-F5344CB8AC3E}">
        <p14:creationId xmlns:p14="http://schemas.microsoft.com/office/powerpoint/2010/main" val="3261971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59" r:id="rId6"/>
    <p:sldLayoutId id="2147483661" r:id="rId7"/>
    <p:sldLayoutId id="2147483664" r:id="rId8"/>
    <p:sldLayoutId id="2147483667" r:id="rId9"/>
    <p:sldLayoutId id="2147483668" r:id="rId10"/>
    <p:sldLayoutId id="2147483671" r:id="rId11"/>
    <p:sldLayoutId id="2147483675" r:id="rId12"/>
    <p:sldLayoutId id="2147483678" r:id="rId13"/>
    <p:sldLayoutId id="2147483680" r:id="rId14"/>
    <p:sldLayoutId id="214748370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0DD47E-5953-45C3-9C81-136030B68DB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448722-C973-41B3-84D4-60723096A61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E71D58-5BC2-4778-8E96-8C893488FDF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8AEF5C4-B6B9-4C6B-B107-DC2FEFD8A967}" type="datetimeFigureOut">
              <a:rPr lang="en-US" smtClean="0"/>
              <a:t>1/25/2021</a:t>
            </a:fld>
            <a:endParaRPr lang="en-US"/>
          </a:p>
        </p:txBody>
      </p:sp>
      <p:sp>
        <p:nvSpPr>
          <p:cNvPr id="5" name="Footer Placeholder 4">
            <a:extLst>
              <a:ext uri="{FF2B5EF4-FFF2-40B4-BE49-F238E27FC236}">
                <a16:creationId xmlns:a16="http://schemas.microsoft.com/office/drawing/2014/main" id="{058A0D4C-40C0-41A4-9B8A-3BFD5F00472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23445A-F2AB-46B7-97CA-6695151C352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6AD37F2-5467-4132-B21A-EAE2469A485F}" type="slidenum">
              <a:rPr lang="en-US" smtClean="0"/>
              <a:t>‹#›</a:t>
            </a:fld>
            <a:endParaRPr lang="en-US"/>
          </a:p>
        </p:txBody>
      </p:sp>
    </p:spTree>
    <p:extLst>
      <p:ext uri="{BB962C8B-B14F-4D97-AF65-F5344CB8AC3E}">
        <p14:creationId xmlns:p14="http://schemas.microsoft.com/office/powerpoint/2010/main" val="52322365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customXml" Target="../ink/ink2.xm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5.png"/><Relationship Id="rId14" Type="http://schemas.openxmlformats.org/officeDocument/2006/relationships/customXml" Target="../ink/ink6.xml"/></Relationships>
</file>

<file path=ppt/slides/_rels/slide5.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customXml" Target="../ink/ink1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customXml" Target="../ink/ink8.xml"/><Relationship Id="rId11" Type="http://schemas.openxmlformats.org/officeDocument/2006/relationships/image" Target="../media/image27.png"/><Relationship Id="rId5" Type="http://schemas.openxmlformats.org/officeDocument/2006/relationships/image" Target="../media/image23.png"/><Relationship Id="rId15" Type="http://schemas.openxmlformats.org/officeDocument/2006/relationships/image" Target="../media/image29.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26.png"/><Relationship Id="rId14" Type="http://schemas.openxmlformats.org/officeDocument/2006/relationships/customXml" Target="../ink/ink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CA" dirty="0">
                <a:latin typeface="+mj-lt"/>
              </a:rPr>
              <a:t>Project </a:t>
            </a:r>
            <a:r>
              <a:rPr lang="en-CA" dirty="0" err="1">
                <a:latin typeface="+mj-lt"/>
              </a:rPr>
              <a:t>Powergetic</a:t>
            </a:r>
            <a:endParaRPr lang="en-CA">
              <a:latin typeface="+mj-lt"/>
            </a:endParaRPr>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a:latin typeface="+mj-lt"/>
              </a:rPr>
              <a:t>Deloitte AI Data &amp; Cloud Hackathon</a:t>
            </a:r>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CA" sz="2200" b="0" dirty="0">
                <a:latin typeface="+mj-lt"/>
                <a:ea typeface="Montserrat ExtraLight"/>
                <a:cs typeface="Montserrat ExtraLight"/>
                <a:sym typeface="Montserrat ExtraLight"/>
              </a:rPr>
              <a:t>Enable Intelligent Power</a:t>
            </a:r>
            <a:endParaRPr lang="en-CA" sz="2200" b="0">
              <a:latin typeface="+mj-l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6" name="Google Shape;9165;p75">
            <a:extLst>
              <a:ext uri="{FF2B5EF4-FFF2-40B4-BE49-F238E27FC236}">
                <a16:creationId xmlns:a16="http://schemas.microsoft.com/office/drawing/2014/main" id="{EE82B590-888A-4094-804F-BEF36E8897C0}"/>
              </a:ext>
            </a:extLst>
          </p:cNvPr>
          <p:cNvGrpSpPr/>
          <p:nvPr/>
        </p:nvGrpSpPr>
        <p:grpSpPr>
          <a:xfrm>
            <a:off x="3333619" y="4739053"/>
            <a:ext cx="2476762" cy="91743"/>
            <a:chOff x="1464850" y="436376"/>
            <a:chExt cx="6001362" cy="222300"/>
          </a:xfrm>
        </p:grpSpPr>
        <p:sp>
          <p:nvSpPr>
            <p:cNvPr id="7" name="Google Shape;9166;p75">
              <a:extLst>
                <a:ext uri="{FF2B5EF4-FFF2-40B4-BE49-F238E27FC236}">
                  <a16:creationId xmlns:a16="http://schemas.microsoft.com/office/drawing/2014/main" id="{0D889700-B983-49D1-BAE9-2F4F84DA34B5}"/>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8" name="Google Shape;9167;p75">
              <a:extLst>
                <a:ext uri="{FF2B5EF4-FFF2-40B4-BE49-F238E27FC236}">
                  <a16:creationId xmlns:a16="http://schemas.microsoft.com/office/drawing/2014/main" id="{34FF6689-1FB4-48AC-8283-3B70E9C33A2F}"/>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9" name="Google Shape;9168;p75">
              <a:extLst>
                <a:ext uri="{FF2B5EF4-FFF2-40B4-BE49-F238E27FC236}">
                  <a16:creationId xmlns:a16="http://schemas.microsoft.com/office/drawing/2014/main" id="{237A8AA6-ADE7-4A36-925E-40ADABBA7172}"/>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0" name="Google Shape;9169;p75">
              <a:extLst>
                <a:ext uri="{FF2B5EF4-FFF2-40B4-BE49-F238E27FC236}">
                  <a16:creationId xmlns:a16="http://schemas.microsoft.com/office/drawing/2014/main" id="{EEB4A484-75BD-40A7-9BB6-FB0999B3E049}"/>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sp>
          <p:nvSpPr>
            <p:cNvPr id="11" name="Google Shape;9170;p75">
              <a:extLst>
                <a:ext uri="{FF2B5EF4-FFF2-40B4-BE49-F238E27FC236}">
                  <a16:creationId xmlns:a16="http://schemas.microsoft.com/office/drawing/2014/main" id="{A1C045A3-668E-43E7-8903-9EBBA6B421D2}"/>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ndParaRPr>
            </a:p>
          </p:txBody>
        </p:sp>
        <p:cxnSp>
          <p:nvCxnSpPr>
            <p:cNvPr id="12" name="Google Shape;9171;p75">
              <a:extLst>
                <a:ext uri="{FF2B5EF4-FFF2-40B4-BE49-F238E27FC236}">
                  <a16:creationId xmlns:a16="http://schemas.microsoft.com/office/drawing/2014/main" id="{27138F22-54F4-4F29-824F-8D99D324A9A5}"/>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3" name="Google Shape;9172;p75">
              <a:extLst>
                <a:ext uri="{FF2B5EF4-FFF2-40B4-BE49-F238E27FC236}">
                  <a16:creationId xmlns:a16="http://schemas.microsoft.com/office/drawing/2014/main" id="{184AF017-808A-4D9E-9BF4-28EA956A3105}"/>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4" name="Google Shape;9173;p75">
              <a:extLst>
                <a:ext uri="{FF2B5EF4-FFF2-40B4-BE49-F238E27FC236}">
                  <a16:creationId xmlns:a16="http://schemas.microsoft.com/office/drawing/2014/main" id="{FFB41AEF-ACDF-4C5F-8F20-C91DD04EEEFB}"/>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 name="Google Shape;9174;p75">
              <a:extLst>
                <a:ext uri="{FF2B5EF4-FFF2-40B4-BE49-F238E27FC236}">
                  <a16:creationId xmlns:a16="http://schemas.microsoft.com/office/drawing/2014/main" id="{4385C733-0E14-416A-887F-863543BCE8EA}"/>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spTree>
    <p:extLst>
      <p:ext uri="{BB962C8B-B14F-4D97-AF65-F5344CB8AC3E}">
        <p14:creationId xmlns:p14="http://schemas.microsoft.com/office/powerpoint/2010/main" val="574157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A23D1-6971-4D59-B41E-36A2C794F970}"/>
              </a:ext>
            </a:extLst>
          </p:cNvPr>
          <p:cNvSpPr>
            <a:spLocks noGrp="1"/>
          </p:cNvSpPr>
          <p:nvPr>
            <p:ph type="title"/>
          </p:nvPr>
        </p:nvSpPr>
        <p:spPr/>
        <p:txBody>
          <a:bodyPr/>
          <a:lstStyle/>
          <a:p>
            <a:r>
              <a:rPr lang="en-US" dirty="0">
                <a:latin typeface="+mn-lt"/>
              </a:rPr>
              <a:t>Norway’s top industries </a:t>
            </a:r>
            <a:br>
              <a:rPr lang="en-US" dirty="0">
                <a:latin typeface="+mn-lt"/>
              </a:rPr>
            </a:br>
            <a:r>
              <a:rPr lang="en-US" dirty="0">
                <a:latin typeface="+mn-lt"/>
              </a:rPr>
              <a:t>(bonus: largest electricity consumers!)</a:t>
            </a:r>
          </a:p>
        </p:txBody>
      </p:sp>
      <p:graphicFrame>
        <p:nvGraphicFramePr>
          <p:cNvPr id="6" name="Content Placeholder 5">
            <a:extLst>
              <a:ext uri="{FF2B5EF4-FFF2-40B4-BE49-F238E27FC236}">
                <a16:creationId xmlns:a16="http://schemas.microsoft.com/office/drawing/2014/main" id="{E44E3E2C-A0B2-4237-A541-0129DFF9E16A}"/>
              </a:ext>
            </a:extLst>
          </p:cNvPr>
          <p:cNvGraphicFramePr>
            <a:graphicFrameLocks noGrp="1"/>
          </p:cNvGraphicFramePr>
          <p:nvPr>
            <p:ph idx="1"/>
            <p:extLst>
              <p:ext uri="{D42A27DB-BD31-4B8C-83A1-F6EECF244321}">
                <p14:modId xmlns:p14="http://schemas.microsoft.com/office/powerpoint/2010/main" val="1836175375"/>
              </p:ext>
            </p:extLst>
          </p:nvPr>
        </p:nvGraphicFramePr>
        <p:xfrm>
          <a:off x="628650" y="1434971"/>
          <a:ext cx="7886700" cy="32635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2313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ED61-8933-4D6E-854D-88F4B5F13909}"/>
              </a:ext>
            </a:extLst>
          </p:cNvPr>
          <p:cNvSpPr>
            <a:spLocks noGrp="1"/>
          </p:cNvSpPr>
          <p:nvPr>
            <p:ph type="title"/>
          </p:nvPr>
        </p:nvSpPr>
        <p:spPr>
          <a:xfrm>
            <a:off x="743864" y="702045"/>
            <a:ext cx="3165725" cy="3339341"/>
          </a:xfrm>
        </p:spPr>
        <p:txBody>
          <a:bodyPr anchor="b">
            <a:normAutofit fontScale="90000"/>
          </a:bodyPr>
          <a:lstStyle/>
          <a:p>
            <a:pPr algn="ctr"/>
            <a:r>
              <a:rPr lang="en-US" sz="3600" dirty="0">
                <a:solidFill>
                  <a:schemeClr val="bg1"/>
                </a:solidFill>
                <a:latin typeface="+mn-lt"/>
              </a:rPr>
              <a:t>Planned buying</a:t>
            </a:r>
            <a:br>
              <a:rPr lang="en-US" sz="3600" dirty="0">
                <a:solidFill>
                  <a:schemeClr val="bg1"/>
                </a:solidFill>
                <a:latin typeface="+mn-lt"/>
              </a:rPr>
            </a:br>
            <a:br>
              <a:rPr lang="en-US" sz="3600" dirty="0">
                <a:solidFill>
                  <a:schemeClr val="bg1"/>
                </a:solidFill>
                <a:latin typeface="+mn-lt"/>
              </a:rPr>
            </a:br>
            <a:r>
              <a:rPr lang="en-US" sz="3600" dirty="0">
                <a:solidFill>
                  <a:schemeClr val="bg1"/>
                </a:solidFill>
                <a:latin typeface="+mn-lt"/>
              </a:rPr>
              <a:t>vs</a:t>
            </a:r>
            <a:br>
              <a:rPr lang="en-US" sz="3600" dirty="0">
                <a:solidFill>
                  <a:schemeClr val="bg1"/>
                </a:solidFill>
                <a:latin typeface="+mn-lt"/>
              </a:rPr>
            </a:br>
            <a:br>
              <a:rPr lang="en-US" sz="3600" dirty="0">
                <a:solidFill>
                  <a:schemeClr val="bg1"/>
                </a:solidFill>
                <a:latin typeface="+mn-lt"/>
              </a:rPr>
            </a:br>
            <a:br>
              <a:rPr lang="en-US" sz="3600" dirty="0">
                <a:solidFill>
                  <a:schemeClr val="bg1"/>
                </a:solidFill>
                <a:latin typeface="+mn-lt"/>
              </a:rPr>
            </a:br>
            <a:endParaRPr lang="en-US" sz="3600" dirty="0">
              <a:solidFill>
                <a:schemeClr val="bg1"/>
              </a:solidFill>
              <a:latin typeface="+mn-lt"/>
            </a:endParaRPr>
          </a:p>
        </p:txBody>
      </p:sp>
      <p:pic>
        <p:nvPicPr>
          <p:cNvPr id="2052" name="Picture 4" descr="639 Panic Buying Illustrations, Royalty-Free Vector Graphics &amp; Clip Art -  iStock">
            <a:extLst>
              <a:ext uri="{FF2B5EF4-FFF2-40B4-BE49-F238E27FC236}">
                <a16:creationId xmlns:a16="http://schemas.microsoft.com/office/drawing/2014/main" id="{2890FAF0-0540-40F2-9B9B-825A357FC4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121829"/>
            <a:ext cx="4166457" cy="22498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639 Panic Buying Illustrations, Royalty-Free Vector Graphics &amp; Clip Art -  iStock">
            <a:extLst>
              <a:ext uri="{FF2B5EF4-FFF2-40B4-BE49-F238E27FC236}">
                <a16:creationId xmlns:a16="http://schemas.microsoft.com/office/drawing/2014/main" id="{3EFBAE6A-77FA-487C-A8D2-DFCCE97BF99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00" y="2703556"/>
            <a:ext cx="4166457" cy="20758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with medium confidence">
            <a:extLst>
              <a:ext uri="{FF2B5EF4-FFF2-40B4-BE49-F238E27FC236}">
                <a16:creationId xmlns:a16="http://schemas.microsoft.com/office/drawing/2014/main" id="{6DB70894-F79F-8B4C-93C0-EAB359049D05}"/>
              </a:ext>
            </a:extLst>
          </p:cNvPr>
          <p:cNvPicPr>
            <a:picLocks noChangeAspect="1"/>
          </p:cNvPicPr>
          <p:nvPr/>
        </p:nvPicPr>
        <p:blipFill>
          <a:blip r:embed="rId5"/>
          <a:stretch>
            <a:fillRect/>
          </a:stretch>
        </p:blipFill>
        <p:spPr>
          <a:xfrm>
            <a:off x="1004308" y="2703557"/>
            <a:ext cx="2571230" cy="1868444"/>
          </a:xfrm>
          <a:prstGeom prst="rect">
            <a:avLst/>
          </a:prstGeom>
        </p:spPr>
      </p:pic>
    </p:spTree>
    <p:extLst>
      <p:ext uri="{BB962C8B-B14F-4D97-AF65-F5344CB8AC3E}">
        <p14:creationId xmlns:p14="http://schemas.microsoft.com/office/powerpoint/2010/main" val="180469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5A01-3417-4320-A41E-BE89FF5543BB}"/>
              </a:ext>
            </a:extLst>
          </p:cNvPr>
          <p:cNvSpPr>
            <a:spLocks noGrp="1"/>
          </p:cNvSpPr>
          <p:nvPr>
            <p:ph type="title"/>
          </p:nvPr>
        </p:nvSpPr>
        <p:spPr/>
        <p:txBody>
          <a:bodyPr/>
          <a:lstStyle/>
          <a:p>
            <a:r>
              <a:rPr lang="en-US" dirty="0">
                <a:latin typeface="+mn-lt"/>
              </a:rPr>
              <a:t>Model implementation strategy</a:t>
            </a:r>
          </a:p>
        </p:txBody>
      </p:sp>
      <p:sp>
        <p:nvSpPr>
          <p:cNvPr id="3" name="Content Placeholder 2">
            <a:extLst>
              <a:ext uri="{FF2B5EF4-FFF2-40B4-BE49-F238E27FC236}">
                <a16:creationId xmlns:a16="http://schemas.microsoft.com/office/drawing/2014/main" id="{76E1209D-B1F4-4FCA-8547-788CDD01B450}"/>
              </a:ext>
            </a:extLst>
          </p:cNvPr>
          <p:cNvSpPr>
            <a:spLocks noGrp="1"/>
          </p:cNvSpPr>
          <p:nvPr>
            <p:ph idx="1"/>
          </p:nvPr>
        </p:nvSpPr>
        <p:spPr/>
        <p:txBody>
          <a:bodyPr/>
          <a:lstStyle/>
          <a:p>
            <a:r>
              <a:rPr lang="en-US" dirty="0">
                <a:latin typeface="+mn-lt"/>
              </a:rPr>
              <a:t>One model per Norwegian City</a:t>
            </a:r>
          </a:p>
          <a:p>
            <a:endParaRPr lang="en-US" dirty="0">
              <a:latin typeface="+mn-lt"/>
            </a:endParaRPr>
          </a:p>
          <a:p>
            <a:r>
              <a:rPr lang="en-US" dirty="0">
                <a:latin typeface="+mn-lt"/>
              </a:rPr>
              <a:t>Electricity markets are volatile!</a:t>
            </a:r>
          </a:p>
          <a:p>
            <a:pPr lvl="1"/>
            <a:r>
              <a:rPr lang="en-US" dirty="0">
                <a:latin typeface="+mn-lt"/>
              </a:rPr>
              <a:t>Market High</a:t>
            </a:r>
          </a:p>
          <a:p>
            <a:pPr lvl="1"/>
            <a:r>
              <a:rPr lang="en-US" dirty="0">
                <a:latin typeface="+mn-lt"/>
              </a:rPr>
              <a:t>Market Low</a:t>
            </a:r>
            <a:r>
              <a:rPr lang="en-US">
                <a:latin typeface="+mn-lt"/>
              </a:rPr>
              <a:t>	 				Classical EOD Close prices</a:t>
            </a:r>
          </a:p>
          <a:p>
            <a:pPr lvl="1"/>
            <a:r>
              <a:rPr lang="en-US">
                <a:latin typeface="+mn-lt"/>
              </a:rPr>
              <a:t>Volume</a:t>
            </a:r>
          </a:p>
        </p:txBody>
      </p:sp>
      <p:sp>
        <p:nvSpPr>
          <p:cNvPr id="6" name="Left Arrow 5">
            <a:extLst>
              <a:ext uri="{FF2B5EF4-FFF2-40B4-BE49-F238E27FC236}">
                <a16:creationId xmlns:a16="http://schemas.microsoft.com/office/drawing/2014/main" id="{1D341254-55F6-D643-A122-C79982FD4627}"/>
              </a:ext>
            </a:extLst>
          </p:cNvPr>
          <p:cNvSpPr/>
          <p:nvPr/>
        </p:nvSpPr>
        <p:spPr>
          <a:xfrm>
            <a:off x="3089032" y="2184887"/>
            <a:ext cx="2121876" cy="10018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CAE052-F98F-D34F-BE7C-704577F28C55}"/>
              </a:ext>
            </a:extLst>
          </p:cNvPr>
          <p:cNvSpPr txBox="1"/>
          <p:nvPr/>
        </p:nvSpPr>
        <p:spPr>
          <a:xfrm>
            <a:off x="3763109" y="2531915"/>
            <a:ext cx="1359877" cy="307777"/>
          </a:xfrm>
          <a:prstGeom prst="rect">
            <a:avLst/>
          </a:prstGeom>
          <a:noFill/>
        </p:spPr>
        <p:txBody>
          <a:bodyPr wrap="square" rtlCol="0">
            <a:spAutoFit/>
          </a:bodyPr>
          <a:lstStyle/>
          <a:p>
            <a:r>
              <a:rPr lang="en-US">
                <a:solidFill>
                  <a:schemeClr val="bg1"/>
                </a:solidFill>
                <a:latin typeface="+mn-lt"/>
              </a:rPr>
              <a:t>Better Way</a:t>
            </a:r>
          </a:p>
        </p:txBody>
      </p:sp>
    </p:spTree>
    <p:extLst>
      <p:ext uri="{BB962C8B-B14F-4D97-AF65-F5344CB8AC3E}">
        <p14:creationId xmlns:p14="http://schemas.microsoft.com/office/powerpoint/2010/main" val="1629443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4BB9-5F44-43C9-AA65-62B7F395D526}"/>
              </a:ext>
            </a:extLst>
          </p:cNvPr>
          <p:cNvSpPr>
            <a:spLocks noGrp="1"/>
          </p:cNvSpPr>
          <p:nvPr>
            <p:ph type="title"/>
          </p:nvPr>
        </p:nvSpPr>
        <p:spPr/>
        <p:txBody>
          <a:bodyPr/>
          <a:lstStyle/>
          <a:p>
            <a:r>
              <a:rPr lang="en-US">
                <a:latin typeface="+mn-lt"/>
              </a:rPr>
              <a:t>Model Breakdown</a:t>
            </a:r>
          </a:p>
        </p:txBody>
      </p:sp>
      <p:sp>
        <p:nvSpPr>
          <p:cNvPr id="3" name="Text Placeholder 2">
            <a:extLst>
              <a:ext uri="{FF2B5EF4-FFF2-40B4-BE49-F238E27FC236}">
                <a16:creationId xmlns:a16="http://schemas.microsoft.com/office/drawing/2014/main" id="{D9F5BC28-FDFC-4BC3-A05A-F1945C3D581F}"/>
              </a:ext>
            </a:extLst>
          </p:cNvPr>
          <p:cNvSpPr>
            <a:spLocks noGrp="1"/>
          </p:cNvSpPr>
          <p:nvPr>
            <p:ph type="body" idx="1"/>
          </p:nvPr>
        </p:nvSpPr>
        <p:spPr>
          <a:xfrm>
            <a:off x="938500" y="989848"/>
            <a:ext cx="4946400" cy="3163804"/>
          </a:xfrm>
        </p:spPr>
        <p:txBody>
          <a:bodyPr/>
          <a:lstStyle/>
          <a:p>
            <a:r>
              <a:rPr lang="en-US" dirty="0">
                <a:latin typeface="+mn-lt"/>
              </a:rPr>
              <a:t>Model 1: Pre-buying, AKA Reserving</a:t>
            </a:r>
          </a:p>
          <a:p>
            <a:pPr lvl="1"/>
            <a:r>
              <a:rPr lang="en-US" dirty="0">
                <a:latin typeface="+mn-lt"/>
              </a:rPr>
              <a:t>Realized</a:t>
            </a:r>
          </a:p>
          <a:p>
            <a:pPr lvl="1"/>
            <a:endParaRPr lang="en-US" dirty="0">
              <a:latin typeface="+mn-lt"/>
            </a:endParaRPr>
          </a:p>
          <a:p>
            <a:r>
              <a:rPr lang="en-US" dirty="0">
                <a:latin typeface="+mn-lt"/>
              </a:rPr>
              <a:t>Model 2:</a:t>
            </a:r>
          </a:p>
          <a:p>
            <a:pPr lvl="1"/>
            <a:r>
              <a:rPr lang="en-US" dirty="0">
                <a:latin typeface="+mn-lt"/>
              </a:rPr>
              <a:t>Coming soon</a:t>
            </a:r>
          </a:p>
        </p:txBody>
      </p:sp>
    </p:spTree>
    <p:extLst>
      <p:ext uri="{BB962C8B-B14F-4D97-AF65-F5344CB8AC3E}">
        <p14:creationId xmlns:p14="http://schemas.microsoft.com/office/powerpoint/2010/main" val="2502865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A997A-3901-40C4-8EEB-246255BA8FD2}"/>
              </a:ext>
            </a:extLst>
          </p:cNvPr>
          <p:cNvSpPr>
            <a:spLocks noGrp="1"/>
          </p:cNvSpPr>
          <p:nvPr>
            <p:ph type="title"/>
          </p:nvPr>
        </p:nvSpPr>
        <p:spPr>
          <a:xfrm>
            <a:off x="874507" y="112646"/>
            <a:ext cx="3223800" cy="467826"/>
          </a:xfrm>
        </p:spPr>
        <p:txBody>
          <a:bodyPr/>
          <a:lstStyle/>
          <a:p>
            <a:r>
              <a:rPr lang="en-US" dirty="0">
                <a:latin typeface="+mn-lt"/>
              </a:rPr>
              <a:t>Architecture</a:t>
            </a:r>
          </a:p>
        </p:txBody>
      </p:sp>
      <p:sp>
        <p:nvSpPr>
          <p:cNvPr id="7" name="Rectangle: Rounded Corners 6">
            <a:extLst>
              <a:ext uri="{FF2B5EF4-FFF2-40B4-BE49-F238E27FC236}">
                <a16:creationId xmlns:a16="http://schemas.microsoft.com/office/drawing/2014/main" id="{DDC95641-E55E-4726-978B-C448BDF6FA56}"/>
              </a:ext>
            </a:extLst>
          </p:cNvPr>
          <p:cNvSpPr/>
          <p:nvPr/>
        </p:nvSpPr>
        <p:spPr>
          <a:xfrm>
            <a:off x="874507" y="1389894"/>
            <a:ext cx="1976718" cy="1223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ReactJS </a:t>
            </a:r>
          </a:p>
          <a:p>
            <a:pPr algn="ctr"/>
            <a:r>
              <a:rPr lang="en-CA" sz="900" dirty="0" err="1"/>
              <a:t>IgniteUI</a:t>
            </a:r>
            <a:r>
              <a:rPr lang="en-CA" sz="900" dirty="0"/>
              <a:t>; Bootstrap; </a:t>
            </a:r>
            <a:r>
              <a:rPr lang="en-CA" sz="900" dirty="0" err="1"/>
              <a:t>CanvasJS</a:t>
            </a:r>
            <a:endParaRPr lang="fr-CA" sz="900" dirty="0"/>
          </a:p>
        </p:txBody>
      </p:sp>
      <p:sp>
        <p:nvSpPr>
          <p:cNvPr id="10" name="Rectangle: Rounded Corners 9">
            <a:extLst>
              <a:ext uri="{FF2B5EF4-FFF2-40B4-BE49-F238E27FC236}">
                <a16:creationId xmlns:a16="http://schemas.microsoft.com/office/drawing/2014/main" id="{C828C770-390D-40DF-ACFC-3C418B0FF1EB}"/>
              </a:ext>
            </a:extLst>
          </p:cNvPr>
          <p:cNvSpPr/>
          <p:nvPr/>
        </p:nvSpPr>
        <p:spPr>
          <a:xfrm>
            <a:off x="3583641" y="1389894"/>
            <a:ext cx="1976718" cy="1223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Flask</a:t>
            </a:r>
            <a:endParaRPr lang="fr-CA" dirty="0"/>
          </a:p>
        </p:txBody>
      </p:sp>
      <p:sp>
        <p:nvSpPr>
          <p:cNvPr id="11" name="Rectangle: Rounded Corners 10">
            <a:extLst>
              <a:ext uri="{FF2B5EF4-FFF2-40B4-BE49-F238E27FC236}">
                <a16:creationId xmlns:a16="http://schemas.microsoft.com/office/drawing/2014/main" id="{BEDF1C92-1D91-46BE-956F-AB9A808C28A1}"/>
              </a:ext>
            </a:extLst>
          </p:cNvPr>
          <p:cNvSpPr/>
          <p:nvPr/>
        </p:nvSpPr>
        <p:spPr>
          <a:xfrm>
            <a:off x="6292775" y="1389895"/>
            <a:ext cx="1976718" cy="1223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XG Boost</a:t>
            </a:r>
            <a:endParaRPr lang="fr-CA" dirty="0"/>
          </a:p>
        </p:txBody>
      </p:sp>
      <p:sp>
        <p:nvSpPr>
          <p:cNvPr id="14" name="TextBox 13">
            <a:extLst>
              <a:ext uri="{FF2B5EF4-FFF2-40B4-BE49-F238E27FC236}">
                <a16:creationId xmlns:a16="http://schemas.microsoft.com/office/drawing/2014/main" id="{E02CA721-1B0B-48BC-A76D-36F33FAB1C2E}"/>
              </a:ext>
            </a:extLst>
          </p:cNvPr>
          <p:cNvSpPr txBox="1"/>
          <p:nvPr/>
        </p:nvSpPr>
        <p:spPr>
          <a:xfrm>
            <a:off x="1012077" y="1082117"/>
            <a:ext cx="1598212" cy="307777"/>
          </a:xfrm>
          <a:prstGeom prst="rect">
            <a:avLst/>
          </a:prstGeom>
          <a:noFill/>
        </p:spPr>
        <p:txBody>
          <a:bodyPr wrap="square" rtlCol="0">
            <a:spAutoFit/>
          </a:bodyPr>
          <a:lstStyle/>
          <a:p>
            <a:pPr algn="ctr"/>
            <a:r>
              <a:rPr lang="en-US" dirty="0">
                <a:solidFill>
                  <a:schemeClr val="tx2"/>
                </a:solidFill>
                <a:latin typeface="+mn-lt"/>
              </a:rPr>
              <a:t>UI</a:t>
            </a:r>
          </a:p>
        </p:txBody>
      </p:sp>
      <p:sp>
        <p:nvSpPr>
          <p:cNvPr id="15" name="TextBox 14">
            <a:extLst>
              <a:ext uri="{FF2B5EF4-FFF2-40B4-BE49-F238E27FC236}">
                <a16:creationId xmlns:a16="http://schemas.microsoft.com/office/drawing/2014/main" id="{598EB522-8521-49A2-9BAE-6DF425EF6B64}"/>
              </a:ext>
            </a:extLst>
          </p:cNvPr>
          <p:cNvSpPr txBox="1"/>
          <p:nvPr/>
        </p:nvSpPr>
        <p:spPr>
          <a:xfrm>
            <a:off x="6535972" y="1082118"/>
            <a:ext cx="1598212" cy="307777"/>
          </a:xfrm>
          <a:prstGeom prst="rect">
            <a:avLst/>
          </a:prstGeom>
          <a:noFill/>
        </p:spPr>
        <p:txBody>
          <a:bodyPr wrap="square" rtlCol="0">
            <a:spAutoFit/>
          </a:bodyPr>
          <a:lstStyle/>
          <a:p>
            <a:pPr algn="ctr"/>
            <a:r>
              <a:rPr lang="en-US" dirty="0">
                <a:solidFill>
                  <a:schemeClr val="tx2"/>
                </a:solidFill>
                <a:latin typeface="+mn-lt"/>
              </a:rPr>
              <a:t>Model</a:t>
            </a:r>
          </a:p>
        </p:txBody>
      </p:sp>
      <p:sp>
        <p:nvSpPr>
          <p:cNvPr id="16" name="TextBox 15">
            <a:extLst>
              <a:ext uri="{FF2B5EF4-FFF2-40B4-BE49-F238E27FC236}">
                <a16:creationId xmlns:a16="http://schemas.microsoft.com/office/drawing/2014/main" id="{5F01C783-8A5A-428F-8B02-1112AD4DA11D}"/>
              </a:ext>
            </a:extLst>
          </p:cNvPr>
          <p:cNvSpPr txBox="1"/>
          <p:nvPr/>
        </p:nvSpPr>
        <p:spPr>
          <a:xfrm>
            <a:off x="3469911" y="1082117"/>
            <a:ext cx="2204178" cy="307777"/>
          </a:xfrm>
          <a:prstGeom prst="rect">
            <a:avLst/>
          </a:prstGeom>
          <a:noFill/>
        </p:spPr>
        <p:txBody>
          <a:bodyPr wrap="square" rtlCol="0">
            <a:spAutoFit/>
          </a:bodyPr>
          <a:lstStyle/>
          <a:p>
            <a:pPr algn="ctr"/>
            <a:r>
              <a:rPr lang="en-US" dirty="0">
                <a:solidFill>
                  <a:schemeClr val="tx2"/>
                </a:solidFill>
                <a:latin typeface="+mn-lt"/>
              </a:rPr>
              <a:t>REST</a:t>
            </a:r>
          </a:p>
        </p:txBody>
      </p:sp>
      <p:sp>
        <p:nvSpPr>
          <p:cNvPr id="17" name="Rectangle: Rounded Corners 16">
            <a:extLst>
              <a:ext uri="{FF2B5EF4-FFF2-40B4-BE49-F238E27FC236}">
                <a16:creationId xmlns:a16="http://schemas.microsoft.com/office/drawing/2014/main" id="{C12F98CA-87B4-4DF9-B1A3-6FCA3BDC1BB3}"/>
              </a:ext>
            </a:extLst>
          </p:cNvPr>
          <p:cNvSpPr/>
          <p:nvPr/>
        </p:nvSpPr>
        <p:spPr>
          <a:xfrm>
            <a:off x="469127" y="802832"/>
            <a:ext cx="8364772" cy="19731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18" name="TextBox 17">
            <a:extLst>
              <a:ext uri="{FF2B5EF4-FFF2-40B4-BE49-F238E27FC236}">
                <a16:creationId xmlns:a16="http://schemas.microsoft.com/office/drawing/2014/main" id="{B963CB16-A0AA-4193-83FC-F6844BAE7152}"/>
              </a:ext>
            </a:extLst>
          </p:cNvPr>
          <p:cNvSpPr txBox="1"/>
          <p:nvPr/>
        </p:nvSpPr>
        <p:spPr>
          <a:xfrm>
            <a:off x="6048165" y="4491560"/>
            <a:ext cx="2573825" cy="307777"/>
          </a:xfrm>
          <a:prstGeom prst="rect">
            <a:avLst/>
          </a:prstGeom>
          <a:noFill/>
        </p:spPr>
        <p:txBody>
          <a:bodyPr wrap="square" rtlCol="0">
            <a:spAutoFit/>
          </a:bodyPr>
          <a:lstStyle/>
          <a:p>
            <a:pPr algn="ctr"/>
            <a:r>
              <a:rPr lang="en-US" dirty="0">
                <a:solidFill>
                  <a:schemeClr val="tx2"/>
                </a:solidFill>
                <a:latin typeface="+mn-lt"/>
              </a:rPr>
              <a:t>Testing UI &amp; REST Service</a:t>
            </a:r>
          </a:p>
        </p:txBody>
      </p:sp>
      <p:sp>
        <p:nvSpPr>
          <p:cNvPr id="19" name="Rectangle: Rounded Corners 18">
            <a:extLst>
              <a:ext uri="{FF2B5EF4-FFF2-40B4-BE49-F238E27FC236}">
                <a16:creationId xmlns:a16="http://schemas.microsoft.com/office/drawing/2014/main" id="{FCF8A7EE-5E4E-4EE4-BF95-EDA73AA752A6}"/>
              </a:ext>
            </a:extLst>
          </p:cNvPr>
          <p:cNvSpPr/>
          <p:nvPr/>
        </p:nvSpPr>
        <p:spPr>
          <a:xfrm>
            <a:off x="6292775" y="3227193"/>
            <a:ext cx="1976718" cy="1223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Swagger</a:t>
            </a:r>
            <a:endParaRPr lang="fr-CA" dirty="0"/>
          </a:p>
        </p:txBody>
      </p:sp>
      <p:sp>
        <p:nvSpPr>
          <p:cNvPr id="21" name="Arrow: Chevron 20">
            <a:extLst>
              <a:ext uri="{FF2B5EF4-FFF2-40B4-BE49-F238E27FC236}">
                <a16:creationId xmlns:a16="http://schemas.microsoft.com/office/drawing/2014/main" id="{169B36BD-C33D-42B5-9AAA-4148F4B7949E}"/>
              </a:ext>
            </a:extLst>
          </p:cNvPr>
          <p:cNvSpPr/>
          <p:nvPr/>
        </p:nvSpPr>
        <p:spPr>
          <a:xfrm flipH="1">
            <a:off x="2959017" y="1739395"/>
            <a:ext cx="453224" cy="5247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solidFill>
                <a:schemeClr val="tx1"/>
              </a:solidFill>
            </a:endParaRPr>
          </a:p>
        </p:txBody>
      </p:sp>
      <p:sp>
        <p:nvSpPr>
          <p:cNvPr id="23" name="Arrow: Chevron 22">
            <a:extLst>
              <a:ext uri="{FF2B5EF4-FFF2-40B4-BE49-F238E27FC236}">
                <a16:creationId xmlns:a16="http://schemas.microsoft.com/office/drawing/2014/main" id="{49A292BF-CF0B-4A2C-BAC8-58508A9054CF}"/>
              </a:ext>
            </a:extLst>
          </p:cNvPr>
          <p:cNvSpPr/>
          <p:nvPr/>
        </p:nvSpPr>
        <p:spPr>
          <a:xfrm rot="16200000" flipH="1">
            <a:off x="7110183" y="2698332"/>
            <a:ext cx="341903" cy="6224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24" name="TextBox 23">
            <a:extLst>
              <a:ext uri="{FF2B5EF4-FFF2-40B4-BE49-F238E27FC236}">
                <a16:creationId xmlns:a16="http://schemas.microsoft.com/office/drawing/2014/main" id="{35797A5F-B179-44B1-9550-014EECF70C2C}"/>
              </a:ext>
            </a:extLst>
          </p:cNvPr>
          <p:cNvSpPr txBox="1"/>
          <p:nvPr/>
        </p:nvSpPr>
        <p:spPr>
          <a:xfrm>
            <a:off x="3469911" y="792286"/>
            <a:ext cx="797529" cy="307777"/>
          </a:xfrm>
          <a:prstGeom prst="rect">
            <a:avLst/>
          </a:prstGeom>
          <a:noFill/>
        </p:spPr>
        <p:txBody>
          <a:bodyPr wrap="square" rtlCol="0">
            <a:spAutoFit/>
          </a:bodyPr>
          <a:lstStyle/>
          <a:p>
            <a:r>
              <a:rPr lang="en-US" dirty="0">
                <a:solidFill>
                  <a:schemeClr val="tx2"/>
                </a:solidFill>
                <a:latin typeface="+mn-lt"/>
              </a:rPr>
              <a:t>Docker</a:t>
            </a:r>
          </a:p>
        </p:txBody>
      </p:sp>
      <p:sp>
        <p:nvSpPr>
          <p:cNvPr id="35" name="Arrow: Chevron 34">
            <a:extLst>
              <a:ext uri="{FF2B5EF4-FFF2-40B4-BE49-F238E27FC236}">
                <a16:creationId xmlns:a16="http://schemas.microsoft.com/office/drawing/2014/main" id="{7741BD4B-274B-4925-BA17-B79F8482B111}"/>
              </a:ext>
            </a:extLst>
          </p:cNvPr>
          <p:cNvSpPr/>
          <p:nvPr/>
        </p:nvSpPr>
        <p:spPr>
          <a:xfrm flipH="1">
            <a:off x="5699955" y="1739395"/>
            <a:ext cx="453224" cy="5247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endParaRPr>
          </a:p>
        </p:txBody>
      </p:sp>
      <p:sp>
        <p:nvSpPr>
          <p:cNvPr id="2" name="Rectangle: Rounded Corners 1">
            <a:extLst>
              <a:ext uri="{FF2B5EF4-FFF2-40B4-BE49-F238E27FC236}">
                <a16:creationId xmlns:a16="http://schemas.microsoft.com/office/drawing/2014/main" id="{F06AFE83-4E8A-48EA-A57F-D55098407AE7}"/>
              </a:ext>
            </a:extLst>
          </p:cNvPr>
          <p:cNvSpPr/>
          <p:nvPr/>
        </p:nvSpPr>
        <p:spPr>
          <a:xfrm>
            <a:off x="3484318" y="1090619"/>
            <a:ext cx="4872503" cy="15957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0" name="Rectangle: Rounded Corners 19">
            <a:extLst>
              <a:ext uri="{FF2B5EF4-FFF2-40B4-BE49-F238E27FC236}">
                <a16:creationId xmlns:a16="http://schemas.microsoft.com/office/drawing/2014/main" id="{CD502A34-7EEB-4B2B-9C0D-105A5838E76F}"/>
              </a:ext>
            </a:extLst>
          </p:cNvPr>
          <p:cNvSpPr/>
          <p:nvPr/>
        </p:nvSpPr>
        <p:spPr>
          <a:xfrm>
            <a:off x="818984" y="1090619"/>
            <a:ext cx="2100278" cy="15957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2" name="TextBox 21">
            <a:extLst>
              <a:ext uri="{FF2B5EF4-FFF2-40B4-BE49-F238E27FC236}">
                <a16:creationId xmlns:a16="http://schemas.microsoft.com/office/drawing/2014/main" id="{1AF20611-6B7E-453E-A937-A526AF5E6385}"/>
              </a:ext>
            </a:extLst>
          </p:cNvPr>
          <p:cNvSpPr txBox="1"/>
          <p:nvPr/>
        </p:nvSpPr>
        <p:spPr>
          <a:xfrm>
            <a:off x="779229" y="800788"/>
            <a:ext cx="797529" cy="307777"/>
          </a:xfrm>
          <a:prstGeom prst="rect">
            <a:avLst/>
          </a:prstGeom>
          <a:noFill/>
        </p:spPr>
        <p:txBody>
          <a:bodyPr wrap="square" rtlCol="0">
            <a:spAutoFit/>
          </a:bodyPr>
          <a:lstStyle/>
          <a:p>
            <a:r>
              <a:rPr lang="en-US" dirty="0">
                <a:solidFill>
                  <a:schemeClr val="tx2"/>
                </a:solidFill>
                <a:latin typeface="+mn-lt"/>
              </a:rPr>
              <a:t>Docker</a:t>
            </a:r>
          </a:p>
        </p:txBody>
      </p:sp>
      <p:sp>
        <p:nvSpPr>
          <p:cNvPr id="3" name="TextBox 2">
            <a:extLst>
              <a:ext uri="{FF2B5EF4-FFF2-40B4-BE49-F238E27FC236}">
                <a16:creationId xmlns:a16="http://schemas.microsoft.com/office/drawing/2014/main" id="{5B6B220E-F3F4-4070-975A-9924956FD8A3}"/>
              </a:ext>
            </a:extLst>
          </p:cNvPr>
          <p:cNvSpPr txBox="1"/>
          <p:nvPr/>
        </p:nvSpPr>
        <p:spPr>
          <a:xfrm>
            <a:off x="7090301" y="510956"/>
            <a:ext cx="1547728" cy="307777"/>
          </a:xfrm>
          <a:prstGeom prst="rect">
            <a:avLst/>
          </a:prstGeom>
          <a:noFill/>
        </p:spPr>
        <p:txBody>
          <a:bodyPr wrap="square" rtlCol="0">
            <a:spAutoFit/>
          </a:bodyPr>
          <a:lstStyle/>
          <a:p>
            <a:r>
              <a:rPr lang="en-US" dirty="0">
                <a:solidFill>
                  <a:schemeClr val="tx2"/>
                </a:solidFill>
                <a:latin typeface="+mn-lt"/>
              </a:rPr>
              <a:t>Azure/AWS/GCP</a:t>
            </a:r>
            <a:endParaRPr lang="fr-CA" dirty="0">
              <a:solidFill>
                <a:schemeClr val="tx2"/>
              </a:solidFill>
              <a:latin typeface="+mn-lt"/>
            </a:endParaRPr>
          </a:p>
        </p:txBody>
      </p:sp>
      <p:sp>
        <p:nvSpPr>
          <p:cNvPr id="5" name="TextBox 4">
            <a:extLst>
              <a:ext uri="{FF2B5EF4-FFF2-40B4-BE49-F238E27FC236}">
                <a16:creationId xmlns:a16="http://schemas.microsoft.com/office/drawing/2014/main" id="{B0AEFA5E-6B9B-41DA-BC25-56141C869575}"/>
              </a:ext>
            </a:extLst>
          </p:cNvPr>
          <p:cNvSpPr txBox="1"/>
          <p:nvPr/>
        </p:nvSpPr>
        <p:spPr>
          <a:xfrm>
            <a:off x="2851225" y="3145883"/>
            <a:ext cx="3142474" cy="95410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CA" dirty="0">
                <a:solidFill>
                  <a:schemeClr val="bg1"/>
                </a:solidFill>
              </a:rPr>
              <a:t>We are NOT bound to one cloud</a:t>
            </a:r>
          </a:p>
          <a:p>
            <a:pPr>
              <a:buClr>
                <a:schemeClr val="bg1"/>
              </a:buClr>
            </a:pPr>
            <a:endParaRPr lang="en-CA" dirty="0">
              <a:solidFill>
                <a:schemeClr val="bg1"/>
              </a:solidFill>
            </a:endParaRPr>
          </a:p>
          <a:p>
            <a:pPr marL="285750" indent="-285750">
              <a:buClr>
                <a:schemeClr val="bg1"/>
              </a:buClr>
              <a:buFont typeface="Arial" panose="020B0604020202020204" pitchFamily="34" charset="0"/>
              <a:buChar char="•"/>
            </a:pPr>
            <a:r>
              <a:rPr lang="en-CA" dirty="0">
                <a:solidFill>
                  <a:schemeClr val="bg1"/>
                </a:solidFill>
              </a:rPr>
              <a:t>We are </a:t>
            </a:r>
            <a:r>
              <a:rPr lang="en-CA" b="1" dirty="0">
                <a:solidFill>
                  <a:srgbClr val="92D050"/>
                </a:solidFill>
              </a:rPr>
              <a:t>DOCKERIZED</a:t>
            </a:r>
            <a:r>
              <a:rPr lang="en-CA" dirty="0">
                <a:solidFill>
                  <a:schemeClr val="bg1"/>
                </a:solidFill>
              </a:rPr>
              <a:t>: we are on EVERY cloud</a:t>
            </a:r>
          </a:p>
        </p:txBody>
      </p:sp>
    </p:spTree>
    <p:extLst>
      <p:ext uri="{BB962C8B-B14F-4D97-AF65-F5344CB8AC3E}">
        <p14:creationId xmlns:p14="http://schemas.microsoft.com/office/powerpoint/2010/main" val="347325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0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0"/>
                                        <p:tgtEl>
                                          <p:spTgt spid="11"/>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000"/>
                                        <p:tgtEl>
                                          <p:spTgt spid="10"/>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000"/>
                                        <p:tgtEl>
                                          <p:spTgt spid="7"/>
                                        </p:tgtEl>
                                      </p:cBhvr>
                                    </p:animEffect>
                                  </p:childTnLst>
                                </p:cTn>
                              </p:par>
                            </p:childTnLst>
                          </p:cTn>
                        </p:par>
                        <p:par>
                          <p:cTn id="33" fill="hold">
                            <p:stCondLst>
                              <p:cond delay="60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childTnLst>
                                </p:cTn>
                              </p:par>
                            </p:childTnLst>
                          </p:cTn>
                        </p:par>
                        <p:par>
                          <p:cTn id="37" fill="hold">
                            <p:stCondLst>
                              <p:cond delay="7000"/>
                            </p:stCondLst>
                            <p:childTnLst>
                              <p:par>
                                <p:cTn id="38" presetID="10"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20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000"/>
                                        <p:tgtEl>
                                          <p:spTgt spid="18"/>
                                        </p:tgtEl>
                                      </p:cBhvr>
                                    </p:animEffect>
                                  </p:childTnLst>
                                </p:cTn>
                              </p:par>
                            </p:childTnLst>
                          </p:cTn>
                        </p:par>
                        <p:par>
                          <p:cTn id="44" fill="hold">
                            <p:stCondLst>
                              <p:cond delay="9000"/>
                            </p:stCondLst>
                            <p:childTnLst>
                              <p:par>
                                <p:cTn id="45" presetID="21" presetClass="entr" presetSubtype="1"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heel(1)">
                                      <p:cBhvr>
                                        <p:cTn id="47" dur="2000"/>
                                        <p:tgtEl>
                                          <p:spTgt spid="2"/>
                                        </p:tgtEl>
                                      </p:cBhvr>
                                    </p:animEffect>
                                  </p:childTnLst>
                                </p:cTn>
                              </p:par>
                            </p:childTnLst>
                          </p:cTn>
                        </p:par>
                        <p:par>
                          <p:cTn id="48" fill="hold">
                            <p:stCondLst>
                              <p:cond delay="11000"/>
                            </p:stCondLst>
                            <p:childTnLst>
                              <p:par>
                                <p:cTn id="49" presetID="10" presetClass="entr" presetSubtype="0"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11500"/>
                            </p:stCondLst>
                            <p:childTnLst>
                              <p:par>
                                <p:cTn id="53" presetID="21"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heel(1)">
                                      <p:cBhvr>
                                        <p:cTn id="55" dur="2000"/>
                                        <p:tgtEl>
                                          <p:spTgt spid="20"/>
                                        </p:tgtEl>
                                      </p:cBhvr>
                                    </p:animEffect>
                                  </p:childTnLst>
                                </p:cTn>
                              </p:par>
                            </p:childTnLst>
                          </p:cTn>
                        </p:par>
                        <p:par>
                          <p:cTn id="56" fill="hold">
                            <p:stCondLst>
                              <p:cond delay="13500"/>
                            </p:stCondLst>
                            <p:childTnLst>
                              <p:par>
                                <p:cTn id="57" presetID="10" presetClass="entr" presetSubtype="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par>
                          <p:cTn id="60" fill="hold">
                            <p:stCondLst>
                              <p:cond delay="14000"/>
                            </p:stCondLst>
                            <p:childTnLst>
                              <p:par>
                                <p:cTn id="61" presetID="6" presetClass="entr" presetSubtype="16"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circle(in)">
                                      <p:cBhvr>
                                        <p:cTn id="63" dur="2000"/>
                                        <p:tgtEl>
                                          <p:spTgt spid="17"/>
                                        </p:tgtEl>
                                      </p:cBhvr>
                                    </p:animEffect>
                                  </p:childTnLst>
                                </p:cTn>
                              </p:par>
                            </p:childTnLst>
                          </p:cTn>
                        </p:par>
                        <p:par>
                          <p:cTn id="64" fill="hold">
                            <p:stCondLst>
                              <p:cond delay="16000"/>
                            </p:stCondLst>
                            <p:childTnLst>
                              <p:par>
                                <p:cTn id="65" presetID="10" presetClass="entr" presetSubtype="0" fill="hold" grpId="0"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 calcmode="lin" valueType="num">
                                      <p:cBhvr>
                                        <p:cTn id="72" dur="500" fill="hold"/>
                                        <p:tgtEl>
                                          <p:spTgt spid="5"/>
                                        </p:tgtEl>
                                        <p:attrNameLst>
                                          <p:attrName>ppt_w</p:attrName>
                                        </p:attrNameLst>
                                      </p:cBhvr>
                                      <p:tavLst>
                                        <p:tav tm="0">
                                          <p:val>
                                            <p:fltVal val="0"/>
                                          </p:val>
                                        </p:tav>
                                        <p:tav tm="100000">
                                          <p:val>
                                            <p:strVal val="#ppt_w"/>
                                          </p:val>
                                        </p:tav>
                                      </p:tavLst>
                                    </p:anim>
                                    <p:anim calcmode="lin" valueType="num">
                                      <p:cBhvr>
                                        <p:cTn id="73" dur="500" fill="hold"/>
                                        <p:tgtEl>
                                          <p:spTgt spid="5"/>
                                        </p:tgtEl>
                                        <p:attrNameLst>
                                          <p:attrName>ppt_h</p:attrName>
                                        </p:attrNameLst>
                                      </p:cBhvr>
                                      <p:tavLst>
                                        <p:tav tm="0">
                                          <p:val>
                                            <p:fltVal val="0"/>
                                          </p:val>
                                        </p:tav>
                                        <p:tav tm="100000">
                                          <p:val>
                                            <p:strVal val="#ppt_h"/>
                                          </p:val>
                                        </p:tav>
                                      </p:tavLst>
                                    </p:anim>
                                    <p:animEffect transition="in" filter="fade">
                                      <p:cBhvr>
                                        <p:cTn id="7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4" grpId="0"/>
      <p:bldP spid="15" grpId="0"/>
      <p:bldP spid="16" grpId="0"/>
      <p:bldP spid="17" grpId="0" animBg="1"/>
      <p:bldP spid="18" grpId="0"/>
      <p:bldP spid="19" grpId="0" animBg="1"/>
      <p:bldP spid="21" grpId="0" animBg="1"/>
      <p:bldP spid="23" grpId="0" animBg="1"/>
      <p:bldP spid="24" grpId="0"/>
      <p:bldP spid="35" grpId="0" animBg="1"/>
      <p:bldP spid="2" grpId="0" animBg="1"/>
      <p:bldP spid="20" grpId="0" animBg="1"/>
      <p:bldP spid="22"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64"/>
          <p:cNvSpPr txBox="1">
            <a:spLocks noGrp="1"/>
          </p:cNvSpPr>
          <p:nvPr>
            <p:ph type="subTitle" idx="1"/>
          </p:nvPr>
        </p:nvSpPr>
        <p:spPr>
          <a:xfrm>
            <a:off x="5817050" y="2409548"/>
            <a:ext cx="2556300"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CA">
              <a:latin typeface="+mn-lt"/>
            </a:endParaRPr>
          </a:p>
        </p:txBody>
      </p:sp>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latin typeface="+mn-lt"/>
              </a:rPr>
              <a:t>DEMO</a:t>
            </a:r>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117" name="Google Shape;2117;p64"/>
          <p:cNvGrpSpPr/>
          <p:nvPr/>
        </p:nvGrpSpPr>
        <p:grpSpPr>
          <a:xfrm>
            <a:off x="1092354" y="1558185"/>
            <a:ext cx="3576272" cy="2727969"/>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2" name="Rectangle 1">
            <a:extLst>
              <a:ext uri="{FF2B5EF4-FFF2-40B4-BE49-F238E27FC236}">
                <a16:creationId xmlns:a16="http://schemas.microsoft.com/office/drawing/2014/main" id="{E03A582E-EC70-4A0C-BE81-BB5ACC652E21}"/>
              </a:ext>
            </a:extLst>
          </p:cNvPr>
          <p:cNvSpPr/>
          <p:nvPr/>
        </p:nvSpPr>
        <p:spPr>
          <a:xfrm>
            <a:off x="1214543" y="1671849"/>
            <a:ext cx="3334898" cy="2040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2">
            <a:extLst>
              <a:ext uri="{FF2B5EF4-FFF2-40B4-BE49-F238E27FC236}">
                <a16:creationId xmlns:a16="http://schemas.microsoft.com/office/drawing/2014/main" id="{8BB36C9A-1668-44CA-98BF-2C2172FA4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664" y="1872655"/>
            <a:ext cx="2865232" cy="143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39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r>
              <a:rPr lang="en">
                <a:latin typeface="+mn-lt"/>
              </a:rPr>
              <a:t>FINANCIALS</a:t>
            </a:r>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dirty="0">
                <a:latin typeface="+mn-lt"/>
              </a:rPr>
              <a:t>Subscription</a:t>
            </a:r>
            <a:endParaRPr lang="en-US" dirty="0">
              <a:latin typeface="+mn-lt"/>
            </a:endParaRPr>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r>
              <a:rPr lang="en-CA">
                <a:latin typeface="+mn-lt"/>
              </a:rPr>
              <a:t>Volume</a:t>
            </a:r>
          </a:p>
        </p:txBody>
      </p:sp>
      <p:sp>
        <p:nvSpPr>
          <p:cNvPr id="239" name="Google Shape;239;p46"/>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a:latin typeface="+mn-lt"/>
              </a:rPr>
              <a:t>Cost +</a:t>
            </a:r>
          </a:p>
        </p:txBody>
      </p:sp>
      <p:cxnSp>
        <p:nvCxnSpPr>
          <p:cNvPr id="241" name="Google Shape;241;p46"/>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mn-lt"/>
            </a:endParaRPr>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mn-lt"/>
            </a:endParaRPr>
          </a:p>
        </p:txBody>
      </p:sp>
      <p:sp>
        <p:nvSpPr>
          <p:cNvPr id="246" name="Google Shape;246;p46"/>
          <p:cNvSpPr/>
          <p:nvPr/>
        </p:nvSpPr>
        <p:spPr>
          <a:xfrm>
            <a:off x="67197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mn-lt"/>
            </a:endParaRPr>
          </a:p>
        </p:txBody>
      </p:sp>
      <p:sp>
        <p:nvSpPr>
          <p:cNvPr id="3" name="Subtitle 2">
            <a:extLst>
              <a:ext uri="{FF2B5EF4-FFF2-40B4-BE49-F238E27FC236}">
                <a16:creationId xmlns:a16="http://schemas.microsoft.com/office/drawing/2014/main" id="{36378C50-661E-488F-BB29-F522DA77CE2C}"/>
              </a:ext>
            </a:extLst>
          </p:cNvPr>
          <p:cNvSpPr>
            <a:spLocks noGrp="1"/>
          </p:cNvSpPr>
          <p:nvPr>
            <p:ph type="subTitle" idx="1"/>
          </p:nvPr>
        </p:nvSpPr>
        <p:spPr/>
        <p:txBody>
          <a:bodyPr/>
          <a:lstStyle/>
          <a:p>
            <a:pPr marL="114300" indent="0"/>
            <a:r>
              <a:rPr lang="en-CA" dirty="0">
                <a:latin typeface="+mn-lt"/>
              </a:rPr>
              <a:t>On-going consumption prediction needs</a:t>
            </a:r>
            <a:endParaRPr lang="en-US" dirty="0">
              <a:latin typeface="+mn-lt"/>
            </a:endParaRPr>
          </a:p>
        </p:txBody>
      </p:sp>
      <p:sp>
        <p:nvSpPr>
          <p:cNvPr id="5" name="Subtitle 4">
            <a:extLst>
              <a:ext uri="{FF2B5EF4-FFF2-40B4-BE49-F238E27FC236}">
                <a16:creationId xmlns:a16="http://schemas.microsoft.com/office/drawing/2014/main" id="{4A8C7657-061A-4B38-896A-4D4E4B7BFE97}"/>
              </a:ext>
            </a:extLst>
          </p:cNvPr>
          <p:cNvSpPr>
            <a:spLocks noGrp="1"/>
          </p:cNvSpPr>
          <p:nvPr>
            <p:ph type="subTitle" idx="3"/>
          </p:nvPr>
        </p:nvSpPr>
        <p:spPr/>
        <p:txBody>
          <a:bodyPr/>
          <a:lstStyle/>
          <a:p>
            <a:pPr marL="114300" indent="0"/>
            <a:r>
              <a:rPr lang="en-CA">
                <a:latin typeface="+mn-lt"/>
              </a:rPr>
              <a:t>Periodical consumption prediction needs</a:t>
            </a:r>
            <a:endParaRPr lang="en-US">
              <a:latin typeface="+mn-lt"/>
            </a:endParaRPr>
          </a:p>
        </p:txBody>
      </p:sp>
      <p:sp>
        <p:nvSpPr>
          <p:cNvPr id="7" name="Subtitle 6">
            <a:extLst>
              <a:ext uri="{FF2B5EF4-FFF2-40B4-BE49-F238E27FC236}">
                <a16:creationId xmlns:a16="http://schemas.microsoft.com/office/drawing/2014/main" id="{FBF72EA6-AF13-4182-A9E5-1774257817F4}"/>
              </a:ext>
            </a:extLst>
          </p:cNvPr>
          <p:cNvSpPr>
            <a:spLocks noGrp="1"/>
          </p:cNvSpPr>
          <p:nvPr>
            <p:ph type="subTitle" idx="6"/>
          </p:nvPr>
        </p:nvSpPr>
        <p:spPr/>
        <p:txBody>
          <a:bodyPr/>
          <a:lstStyle/>
          <a:p>
            <a:pPr marL="114300" indent="0"/>
            <a:r>
              <a:rPr lang="en-CA" dirty="0">
                <a:latin typeface="+mn-lt"/>
              </a:rPr>
              <a:t>Export to member firms</a:t>
            </a:r>
            <a:endParaRPr lang="en-US" dirty="0">
              <a:latin typeface="+mn-lt"/>
            </a:endParaRPr>
          </a:p>
        </p:txBody>
      </p:sp>
      <p:grpSp>
        <p:nvGrpSpPr>
          <p:cNvPr id="30" name="Google Shape;11715;p81">
            <a:extLst>
              <a:ext uri="{FF2B5EF4-FFF2-40B4-BE49-F238E27FC236}">
                <a16:creationId xmlns:a16="http://schemas.microsoft.com/office/drawing/2014/main" id="{666B0E99-4E2D-4B97-BE54-70D6E00B3088}"/>
              </a:ext>
            </a:extLst>
          </p:cNvPr>
          <p:cNvGrpSpPr/>
          <p:nvPr/>
        </p:nvGrpSpPr>
        <p:grpSpPr>
          <a:xfrm>
            <a:off x="1904970" y="2070003"/>
            <a:ext cx="353954" cy="318880"/>
            <a:chOff x="3988156" y="3380210"/>
            <a:chExt cx="353954" cy="318880"/>
          </a:xfrm>
          <a:solidFill>
            <a:schemeClr val="tx1"/>
          </a:solidFill>
        </p:grpSpPr>
        <p:sp>
          <p:nvSpPr>
            <p:cNvPr id="31" name="Google Shape;11716;p81">
              <a:extLst>
                <a:ext uri="{FF2B5EF4-FFF2-40B4-BE49-F238E27FC236}">
                  <a16:creationId xmlns:a16="http://schemas.microsoft.com/office/drawing/2014/main" id="{83A2F61C-6C3F-4F34-87B1-0A083BFFF618}"/>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2" name="Google Shape;11717;p81">
              <a:extLst>
                <a:ext uri="{FF2B5EF4-FFF2-40B4-BE49-F238E27FC236}">
                  <a16:creationId xmlns:a16="http://schemas.microsoft.com/office/drawing/2014/main" id="{1DCB894F-10BF-40CA-8D88-6DE88538006A}"/>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3" name="Google Shape;11718;p81">
              <a:extLst>
                <a:ext uri="{FF2B5EF4-FFF2-40B4-BE49-F238E27FC236}">
                  <a16:creationId xmlns:a16="http://schemas.microsoft.com/office/drawing/2014/main" id="{43BB741F-E640-4F82-8B21-94CEB1598139}"/>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4" name="Google Shape;11719;p81">
              <a:extLst>
                <a:ext uri="{FF2B5EF4-FFF2-40B4-BE49-F238E27FC236}">
                  <a16:creationId xmlns:a16="http://schemas.microsoft.com/office/drawing/2014/main" id="{948BF493-57DB-44C3-934B-2CFF5AE38509}"/>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5" name="Google Shape;11720;p81">
              <a:extLst>
                <a:ext uri="{FF2B5EF4-FFF2-40B4-BE49-F238E27FC236}">
                  <a16:creationId xmlns:a16="http://schemas.microsoft.com/office/drawing/2014/main" id="{D62C01DE-5BC9-4CDE-A6E1-EF043CCEAECF}"/>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36" name="Google Shape;11888;p81">
            <a:extLst>
              <a:ext uri="{FF2B5EF4-FFF2-40B4-BE49-F238E27FC236}">
                <a16:creationId xmlns:a16="http://schemas.microsoft.com/office/drawing/2014/main" id="{7B53598F-A737-4E9E-ADD9-13AA536A527E}"/>
              </a:ext>
            </a:extLst>
          </p:cNvPr>
          <p:cNvGrpSpPr/>
          <p:nvPr/>
        </p:nvGrpSpPr>
        <p:grpSpPr>
          <a:xfrm>
            <a:off x="6897674" y="2063320"/>
            <a:ext cx="331611" cy="331674"/>
            <a:chOff x="5774124" y="4294550"/>
            <a:chExt cx="331611" cy="331674"/>
          </a:xfrm>
          <a:solidFill>
            <a:schemeClr val="tx1"/>
          </a:solidFill>
        </p:grpSpPr>
        <p:sp>
          <p:nvSpPr>
            <p:cNvPr id="37" name="Google Shape;11889;p81">
              <a:extLst>
                <a:ext uri="{FF2B5EF4-FFF2-40B4-BE49-F238E27FC236}">
                  <a16:creationId xmlns:a16="http://schemas.microsoft.com/office/drawing/2014/main" id="{1A333E57-FCEC-4A02-BA94-E55248C98F71}"/>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38" name="Google Shape;11890;p81">
              <a:extLst>
                <a:ext uri="{FF2B5EF4-FFF2-40B4-BE49-F238E27FC236}">
                  <a16:creationId xmlns:a16="http://schemas.microsoft.com/office/drawing/2014/main" id="{C2FC6DE7-9DA2-4D86-A9B3-2F3A4E357800}"/>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75" name="Google Shape;14306;p85">
            <a:extLst>
              <a:ext uri="{FF2B5EF4-FFF2-40B4-BE49-F238E27FC236}">
                <a16:creationId xmlns:a16="http://schemas.microsoft.com/office/drawing/2014/main" id="{5F842DDB-630D-4999-9124-E5F8F9E091CA}"/>
              </a:ext>
            </a:extLst>
          </p:cNvPr>
          <p:cNvGrpSpPr/>
          <p:nvPr/>
        </p:nvGrpSpPr>
        <p:grpSpPr>
          <a:xfrm>
            <a:off x="4404078" y="2056921"/>
            <a:ext cx="336188" cy="335425"/>
            <a:chOff x="7036831" y="2204612"/>
            <a:chExt cx="336188" cy="335425"/>
          </a:xfrm>
          <a:solidFill>
            <a:schemeClr val="tx1"/>
          </a:solidFill>
        </p:grpSpPr>
        <p:sp>
          <p:nvSpPr>
            <p:cNvPr id="76" name="Google Shape;14307;p85">
              <a:extLst>
                <a:ext uri="{FF2B5EF4-FFF2-40B4-BE49-F238E27FC236}">
                  <a16:creationId xmlns:a16="http://schemas.microsoft.com/office/drawing/2014/main" id="{0CC6BD9F-7C63-49BD-B127-29ACDA6E035F}"/>
                </a:ext>
              </a:extLst>
            </p:cNvPr>
            <p:cNvSpPr/>
            <p:nvPr/>
          </p:nvSpPr>
          <p:spPr>
            <a:xfrm>
              <a:off x="7036831" y="2204612"/>
              <a:ext cx="336188" cy="335425"/>
            </a:xfrm>
            <a:custGeom>
              <a:avLst/>
              <a:gdLst/>
              <a:ahLst/>
              <a:cxnLst/>
              <a:rect l="l" t="t" r="r" b="b"/>
              <a:pathLst>
                <a:path w="10562" h="10538" extrusionOk="0">
                  <a:moveTo>
                    <a:pt x="5275" y="1"/>
                  </a:moveTo>
                  <a:cubicBezTo>
                    <a:pt x="3858" y="1"/>
                    <a:pt x="2536" y="548"/>
                    <a:pt x="1548" y="1548"/>
                  </a:cubicBezTo>
                  <a:cubicBezTo>
                    <a:pt x="548" y="2549"/>
                    <a:pt x="0" y="3870"/>
                    <a:pt x="0" y="5263"/>
                  </a:cubicBezTo>
                  <a:cubicBezTo>
                    <a:pt x="0" y="6668"/>
                    <a:pt x="548" y="8002"/>
                    <a:pt x="1548" y="8990"/>
                  </a:cubicBezTo>
                  <a:cubicBezTo>
                    <a:pt x="2548" y="9990"/>
                    <a:pt x="3870" y="10538"/>
                    <a:pt x="5275" y="10538"/>
                  </a:cubicBezTo>
                  <a:cubicBezTo>
                    <a:pt x="6680" y="10538"/>
                    <a:pt x="8013" y="9990"/>
                    <a:pt x="8989" y="8990"/>
                  </a:cubicBezTo>
                  <a:cubicBezTo>
                    <a:pt x="9990" y="7990"/>
                    <a:pt x="10537" y="6668"/>
                    <a:pt x="10537" y="5263"/>
                  </a:cubicBezTo>
                  <a:cubicBezTo>
                    <a:pt x="10561" y="5192"/>
                    <a:pt x="10549" y="5085"/>
                    <a:pt x="10549" y="5001"/>
                  </a:cubicBezTo>
                  <a:cubicBezTo>
                    <a:pt x="10549" y="4906"/>
                    <a:pt x="10478" y="4847"/>
                    <a:pt x="10394" y="4847"/>
                  </a:cubicBezTo>
                  <a:cubicBezTo>
                    <a:pt x="10299" y="4847"/>
                    <a:pt x="10240" y="4930"/>
                    <a:pt x="10240" y="5013"/>
                  </a:cubicBezTo>
                  <a:lnTo>
                    <a:pt x="10240" y="5287"/>
                  </a:lnTo>
                  <a:cubicBezTo>
                    <a:pt x="10240" y="6609"/>
                    <a:pt x="9716" y="7859"/>
                    <a:pt x="8787" y="8799"/>
                  </a:cubicBezTo>
                  <a:cubicBezTo>
                    <a:pt x="7846" y="9728"/>
                    <a:pt x="6596" y="10252"/>
                    <a:pt x="5275" y="10252"/>
                  </a:cubicBezTo>
                  <a:cubicBezTo>
                    <a:pt x="3941" y="10252"/>
                    <a:pt x="2691" y="9728"/>
                    <a:pt x="1762" y="8799"/>
                  </a:cubicBezTo>
                  <a:cubicBezTo>
                    <a:pt x="822" y="7859"/>
                    <a:pt x="298" y="6609"/>
                    <a:pt x="298" y="5287"/>
                  </a:cubicBezTo>
                  <a:cubicBezTo>
                    <a:pt x="298" y="3954"/>
                    <a:pt x="822" y="2703"/>
                    <a:pt x="1762" y="1775"/>
                  </a:cubicBezTo>
                  <a:cubicBezTo>
                    <a:pt x="2691" y="834"/>
                    <a:pt x="3941" y="310"/>
                    <a:pt x="5275" y="310"/>
                  </a:cubicBezTo>
                  <a:cubicBezTo>
                    <a:pt x="6442" y="310"/>
                    <a:pt x="7573" y="727"/>
                    <a:pt x="8466" y="1477"/>
                  </a:cubicBezTo>
                  <a:cubicBezTo>
                    <a:pt x="9347" y="2215"/>
                    <a:pt x="9942" y="3239"/>
                    <a:pt x="10156" y="4370"/>
                  </a:cubicBezTo>
                  <a:cubicBezTo>
                    <a:pt x="10167" y="4454"/>
                    <a:pt x="10223" y="4492"/>
                    <a:pt x="10301" y="4492"/>
                  </a:cubicBezTo>
                  <a:cubicBezTo>
                    <a:pt x="10312" y="4492"/>
                    <a:pt x="10323" y="4491"/>
                    <a:pt x="10335" y="4489"/>
                  </a:cubicBezTo>
                  <a:cubicBezTo>
                    <a:pt x="10418" y="4477"/>
                    <a:pt x="10466" y="4406"/>
                    <a:pt x="10454" y="4311"/>
                  </a:cubicBezTo>
                  <a:cubicBezTo>
                    <a:pt x="10228" y="3108"/>
                    <a:pt x="9597" y="2025"/>
                    <a:pt x="8668" y="1239"/>
                  </a:cubicBezTo>
                  <a:cubicBezTo>
                    <a:pt x="7716" y="429"/>
                    <a:pt x="6501" y="1"/>
                    <a:pt x="527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77" name="Google Shape;14308;p85">
              <a:extLst>
                <a:ext uri="{FF2B5EF4-FFF2-40B4-BE49-F238E27FC236}">
                  <a16:creationId xmlns:a16="http://schemas.microsoft.com/office/drawing/2014/main" id="{7B199F5E-DED8-4298-8820-A9649440BEF9}"/>
                </a:ext>
              </a:extLst>
            </p:cNvPr>
            <p:cNvSpPr/>
            <p:nvPr/>
          </p:nvSpPr>
          <p:spPr>
            <a:xfrm>
              <a:off x="7061849" y="2229249"/>
              <a:ext cx="287266" cy="286916"/>
            </a:xfrm>
            <a:custGeom>
              <a:avLst/>
              <a:gdLst/>
              <a:ahLst/>
              <a:cxnLst/>
              <a:rect l="l" t="t" r="r" b="b"/>
              <a:pathLst>
                <a:path w="9025" h="9014" extrusionOk="0">
                  <a:moveTo>
                    <a:pt x="4513" y="1"/>
                  </a:moveTo>
                  <a:cubicBezTo>
                    <a:pt x="3870" y="1"/>
                    <a:pt x="3262" y="132"/>
                    <a:pt x="2679" y="382"/>
                  </a:cubicBezTo>
                  <a:cubicBezTo>
                    <a:pt x="2119" y="644"/>
                    <a:pt x="1619" y="1001"/>
                    <a:pt x="1215" y="1441"/>
                  </a:cubicBezTo>
                  <a:cubicBezTo>
                    <a:pt x="1155" y="1501"/>
                    <a:pt x="1155" y="1608"/>
                    <a:pt x="1226" y="1667"/>
                  </a:cubicBezTo>
                  <a:cubicBezTo>
                    <a:pt x="1255" y="1696"/>
                    <a:pt x="1294" y="1711"/>
                    <a:pt x="1334" y="1711"/>
                  </a:cubicBezTo>
                  <a:cubicBezTo>
                    <a:pt x="1377" y="1711"/>
                    <a:pt x="1422" y="1693"/>
                    <a:pt x="1453" y="1656"/>
                  </a:cubicBezTo>
                  <a:cubicBezTo>
                    <a:pt x="1834" y="1239"/>
                    <a:pt x="2298" y="894"/>
                    <a:pt x="2822" y="667"/>
                  </a:cubicBezTo>
                  <a:cubicBezTo>
                    <a:pt x="3358" y="429"/>
                    <a:pt x="3929" y="310"/>
                    <a:pt x="4524" y="310"/>
                  </a:cubicBezTo>
                  <a:cubicBezTo>
                    <a:pt x="6834" y="310"/>
                    <a:pt x="8727" y="2191"/>
                    <a:pt x="8727" y="4513"/>
                  </a:cubicBezTo>
                  <a:cubicBezTo>
                    <a:pt x="8727" y="6811"/>
                    <a:pt x="6846" y="8704"/>
                    <a:pt x="4524" y="8704"/>
                  </a:cubicBezTo>
                  <a:cubicBezTo>
                    <a:pt x="2227" y="8704"/>
                    <a:pt x="333" y="6835"/>
                    <a:pt x="333" y="4513"/>
                  </a:cubicBezTo>
                  <a:cubicBezTo>
                    <a:pt x="333" y="3692"/>
                    <a:pt x="572" y="2882"/>
                    <a:pt x="1036" y="2203"/>
                  </a:cubicBezTo>
                  <a:cubicBezTo>
                    <a:pt x="1048" y="2132"/>
                    <a:pt x="1036" y="2037"/>
                    <a:pt x="953" y="1977"/>
                  </a:cubicBezTo>
                  <a:cubicBezTo>
                    <a:pt x="927" y="1960"/>
                    <a:pt x="900" y="1952"/>
                    <a:pt x="874" y="1952"/>
                  </a:cubicBezTo>
                  <a:cubicBezTo>
                    <a:pt x="827" y="1952"/>
                    <a:pt x="781" y="1979"/>
                    <a:pt x="750" y="2025"/>
                  </a:cubicBezTo>
                  <a:cubicBezTo>
                    <a:pt x="262" y="2751"/>
                    <a:pt x="0" y="3620"/>
                    <a:pt x="0" y="4513"/>
                  </a:cubicBezTo>
                  <a:cubicBezTo>
                    <a:pt x="0" y="5716"/>
                    <a:pt x="464" y="6847"/>
                    <a:pt x="1334" y="7692"/>
                  </a:cubicBezTo>
                  <a:cubicBezTo>
                    <a:pt x="2191" y="8537"/>
                    <a:pt x="3310" y="9014"/>
                    <a:pt x="4513" y="9014"/>
                  </a:cubicBezTo>
                  <a:cubicBezTo>
                    <a:pt x="5715" y="9014"/>
                    <a:pt x="6846" y="8549"/>
                    <a:pt x="7692" y="7692"/>
                  </a:cubicBezTo>
                  <a:cubicBezTo>
                    <a:pt x="8549" y="6835"/>
                    <a:pt x="9025" y="5716"/>
                    <a:pt x="9025" y="4513"/>
                  </a:cubicBezTo>
                  <a:cubicBezTo>
                    <a:pt x="9025" y="3299"/>
                    <a:pt x="8561" y="2168"/>
                    <a:pt x="7692" y="1322"/>
                  </a:cubicBezTo>
                  <a:cubicBezTo>
                    <a:pt x="6846" y="477"/>
                    <a:pt x="5715" y="1"/>
                    <a:pt x="4513"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78" name="Google Shape;14309;p85">
              <a:extLst>
                <a:ext uri="{FF2B5EF4-FFF2-40B4-BE49-F238E27FC236}">
                  <a16:creationId xmlns:a16="http://schemas.microsoft.com/office/drawing/2014/main" id="{C731C088-C208-4708-B192-DB1E8C129585}"/>
                </a:ext>
              </a:extLst>
            </p:cNvPr>
            <p:cNvSpPr/>
            <p:nvPr/>
          </p:nvSpPr>
          <p:spPr>
            <a:xfrm>
              <a:off x="7086104" y="2367964"/>
              <a:ext cx="16679" cy="9485"/>
            </a:xfrm>
            <a:custGeom>
              <a:avLst/>
              <a:gdLst/>
              <a:ahLst/>
              <a:cxnLst/>
              <a:rect l="l" t="t" r="r" b="b"/>
              <a:pathLst>
                <a:path w="524" h="298" extrusionOk="0">
                  <a:moveTo>
                    <a:pt x="155" y="0"/>
                  </a:moveTo>
                  <a:cubicBezTo>
                    <a:pt x="60" y="0"/>
                    <a:pt x="0" y="60"/>
                    <a:pt x="0" y="155"/>
                  </a:cubicBezTo>
                  <a:cubicBezTo>
                    <a:pt x="0" y="238"/>
                    <a:pt x="72" y="298"/>
                    <a:pt x="155" y="298"/>
                  </a:cubicBezTo>
                  <a:lnTo>
                    <a:pt x="369" y="298"/>
                  </a:lnTo>
                  <a:cubicBezTo>
                    <a:pt x="464" y="298"/>
                    <a:pt x="524" y="226"/>
                    <a:pt x="524" y="155"/>
                  </a:cubicBezTo>
                  <a:cubicBezTo>
                    <a:pt x="524" y="60"/>
                    <a:pt x="453" y="0"/>
                    <a:pt x="36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79" name="Google Shape;14310;p85">
              <a:extLst>
                <a:ext uri="{FF2B5EF4-FFF2-40B4-BE49-F238E27FC236}">
                  <a16:creationId xmlns:a16="http://schemas.microsoft.com/office/drawing/2014/main" id="{162A34E2-594D-44E5-9F27-96073699C9CC}"/>
                </a:ext>
              </a:extLst>
            </p:cNvPr>
            <p:cNvSpPr/>
            <p:nvPr/>
          </p:nvSpPr>
          <p:spPr>
            <a:xfrm>
              <a:off x="7200914" y="2253121"/>
              <a:ext cx="123946" cy="124328"/>
            </a:xfrm>
            <a:custGeom>
              <a:avLst/>
              <a:gdLst/>
              <a:ahLst/>
              <a:cxnLst/>
              <a:rect l="l" t="t" r="r" b="b"/>
              <a:pathLst>
                <a:path w="3894" h="3906" extrusionOk="0">
                  <a:moveTo>
                    <a:pt x="144" y="1"/>
                  </a:moveTo>
                  <a:cubicBezTo>
                    <a:pt x="48" y="1"/>
                    <a:pt x="1" y="84"/>
                    <a:pt x="1" y="155"/>
                  </a:cubicBezTo>
                  <a:lnTo>
                    <a:pt x="1" y="3751"/>
                  </a:lnTo>
                  <a:cubicBezTo>
                    <a:pt x="1" y="3846"/>
                    <a:pt x="72" y="3906"/>
                    <a:pt x="144" y="3906"/>
                  </a:cubicBezTo>
                  <a:lnTo>
                    <a:pt x="3751" y="3906"/>
                  </a:lnTo>
                  <a:cubicBezTo>
                    <a:pt x="3834" y="3906"/>
                    <a:pt x="3894" y="3834"/>
                    <a:pt x="3894" y="3751"/>
                  </a:cubicBezTo>
                  <a:cubicBezTo>
                    <a:pt x="3894" y="3668"/>
                    <a:pt x="3823" y="3608"/>
                    <a:pt x="3751" y="3608"/>
                  </a:cubicBezTo>
                  <a:lnTo>
                    <a:pt x="310" y="3608"/>
                  </a:lnTo>
                  <a:lnTo>
                    <a:pt x="310" y="155"/>
                  </a:lnTo>
                  <a:lnTo>
                    <a:pt x="298" y="155"/>
                  </a:lnTo>
                  <a:cubicBezTo>
                    <a:pt x="298" y="72"/>
                    <a:pt x="215" y="1"/>
                    <a:pt x="144"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80" name="Google Shape;14311;p85">
              <a:extLst>
                <a:ext uri="{FF2B5EF4-FFF2-40B4-BE49-F238E27FC236}">
                  <a16:creationId xmlns:a16="http://schemas.microsoft.com/office/drawing/2014/main" id="{F9417D48-56E3-40CB-AC4F-D6556B4406BC}"/>
                </a:ext>
              </a:extLst>
            </p:cNvPr>
            <p:cNvSpPr/>
            <p:nvPr/>
          </p:nvSpPr>
          <p:spPr>
            <a:xfrm>
              <a:off x="7200150" y="2475581"/>
              <a:ext cx="9517" cy="16711"/>
            </a:xfrm>
            <a:custGeom>
              <a:avLst/>
              <a:gdLst/>
              <a:ahLst/>
              <a:cxnLst/>
              <a:rect l="l" t="t" r="r" b="b"/>
              <a:pathLst>
                <a:path w="299" h="525" extrusionOk="0">
                  <a:moveTo>
                    <a:pt x="156" y="1"/>
                  </a:moveTo>
                  <a:cubicBezTo>
                    <a:pt x="60" y="1"/>
                    <a:pt x="1" y="72"/>
                    <a:pt x="1" y="144"/>
                  </a:cubicBezTo>
                  <a:lnTo>
                    <a:pt x="1" y="370"/>
                  </a:lnTo>
                  <a:cubicBezTo>
                    <a:pt x="1" y="465"/>
                    <a:pt x="84" y="525"/>
                    <a:pt x="156" y="525"/>
                  </a:cubicBezTo>
                  <a:cubicBezTo>
                    <a:pt x="239" y="525"/>
                    <a:pt x="299" y="441"/>
                    <a:pt x="299" y="370"/>
                  </a:cubicBezTo>
                  <a:lnTo>
                    <a:pt x="299" y="144"/>
                  </a:lnTo>
                  <a:cubicBezTo>
                    <a:pt x="299" y="60"/>
                    <a:pt x="227" y="1"/>
                    <a:pt x="15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81" name="Google Shape;14312;p85">
              <a:extLst>
                <a:ext uri="{FF2B5EF4-FFF2-40B4-BE49-F238E27FC236}">
                  <a16:creationId xmlns:a16="http://schemas.microsoft.com/office/drawing/2014/main" id="{EBCD7E7A-7690-45C1-BC54-4BB04B2A28D5}"/>
                </a:ext>
              </a:extLst>
            </p:cNvPr>
            <p:cNvSpPr/>
            <p:nvPr/>
          </p:nvSpPr>
          <p:spPr>
            <a:xfrm>
              <a:off x="7118315" y="2286575"/>
              <a:ext cx="16329" cy="15087"/>
            </a:xfrm>
            <a:custGeom>
              <a:avLst/>
              <a:gdLst/>
              <a:ahLst/>
              <a:cxnLst/>
              <a:rect l="l" t="t" r="r" b="b"/>
              <a:pathLst>
                <a:path w="513" h="474" extrusionOk="0">
                  <a:moveTo>
                    <a:pt x="173" y="0"/>
                  </a:moveTo>
                  <a:cubicBezTo>
                    <a:pt x="131" y="0"/>
                    <a:pt x="89" y="15"/>
                    <a:pt x="60" y="45"/>
                  </a:cubicBezTo>
                  <a:cubicBezTo>
                    <a:pt x="0" y="105"/>
                    <a:pt x="0" y="212"/>
                    <a:pt x="60" y="271"/>
                  </a:cubicBezTo>
                  <a:lnTo>
                    <a:pt x="238" y="426"/>
                  </a:lnTo>
                  <a:cubicBezTo>
                    <a:pt x="274" y="462"/>
                    <a:pt x="310" y="474"/>
                    <a:pt x="345" y="474"/>
                  </a:cubicBezTo>
                  <a:cubicBezTo>
                    <a:pt x="393" y="474"/>
                    <a:pt x="417" y="462"/>
                    <a:pt x="453" y="426"/>
                  </a:cubicBezTo>
                  <a:cubicBezTo>
                    <a:pt x="512" y="367"/>
                    <a:pt x="512" y="271"/>
                    <a:pt x="453" y="212"/>
                  </a:cubicBezTo>
                  <a:lnTo>
                    <a:pt x="286" y="45"/>
                  </a:lnTo>
                  <a:cubicBezTo>
                    <a:pt x="256" y="15"/>
                    <a:pt x="214" y="0"/>
                    <a:pt x="17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82" name="Google Shape;14313;p85">
              <a:extLst>
                <a:ext uri="{FF2B5EF4-FFF2-40B4-BE49-F238E27FC236}">
                  <a16:creationId xmlns:a16="http://schemas.microsoft.com/office/drawing/2014/main" id="{A7E7AE87-4034-4A91-B581-F9B3A04D78FA}"/>
                </a:ext>
              </a:extLst>
            </p:cNvPr>
            <p:cNvSpPr/>
            <p:nvPr/>
          </p:nvSpPr>
          <p:spPr>
            <a:xfrm>
              <a:off x="7275587" y="2443847"/>
              <a:ext cx="15565" cy="15087"/>
            </a:xfrm>
            <a:custGeom>
              <a:avLst/>
              <a:gdLst/>
              <a:ahLst/>
              <a:cxnLst/>
              <a:rect l="l" t="t" r="r" b="b"/>
              <a:pathLst>
                <a:path w="489" h="474" extrusionOk="0">
                  <a:moveTo>
                    <a:pt x="171" y="0"/>
                  </a:moveTo>
                  <a:cubicBezTo>
                    <a:pt x="131" y="0"/>
                    <a:pt x="89" y="15"/>
                    <a:pt x="60" y="45"/>
                  </a:cubicBezTo>
                  <a:cubicBezTo>
                    <a:pt x="0" y="105"/>
                    <a:pt x="0" y="212"/>
                    <a:pt x="60" y="259"/>
                  </a:cubicBezTo>
                  <a:lnTo>
                    <a:pt x="226" y="426"/>
                  </a:lnTo>
                  <a:cubicBezTo>
                    <a:pt x="250" y="462"/>
                    <a:pt x="298" y="474"/>
                    <a:pt x="334" y="474"/>
                  </a:cubicBezTo>
                  <a:cubicBezTo>
                    <a:pt x="369" y="474"/>
                    <a:pt x="405" y="462"/>
                    <a:pt x="429" y="426"/>
                  </a:cubicBezTo>
                  <a:cubicBezTo>
                    <a:pt x="488" y="367"/>
                    <a:pt x="488" y="259"/>
                    <a:pt x="429" y="212"/>
                  </a:cubicBezTo>
                  <a:lnTo>
                    <a:pt x="274" y="45"/>
                  </a:lnTo>
                  <a:cubicBezTo>
                    <a:pt x="250" y="15"/>
                    <a:pt x="212" y="0"/>
                    <a:pt x="17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83" name="Google Shape;14314;p85">
              <a:extLst>
                <a:ext uri="{FF2B5EF4-FFF2-40B4-BE49-F238E27FC236}">
                  <a16:creationId xmlns:a16="http://schemas.microsoft.com/office/drawing/2014/main" id="{FB41945D-B080-40B8-A398-5701FBA56D6E}"/>
                </a:ext>
              </a:extLst>
            </p:cNvPr>
            <p:cNvSpPr/>
            <p:nvPr/>
          </p:nvSpPr>
          <p:spPr>
            <a:xfrm>
              <a:off x="7275587" y="2286575"/>
              <a:ext cx="16329" cy="15087"/>
            </a:xfrm>
            <a:custGeom>
              <a:avLst/>
              <a:gdLst/>
              <a:ahLst/>
              <a:cxnLst/>
              <a:rect l="l" t="t" r="r" b="b"/>
              <a:pathLst>
                <a:path w="513" h="474" extrusionOk="0">
                  <a:moveTo>
                    <a:pt x="340" y="0"/>
                  </a:moveTo>
                  <a:cubicBezTo>
                    <a:pt x="298" y="0"/>
                    <a:pt x="256" y="15"/>
                    <a:pt x="226" y="45"/>
                  </a:cubicBezTo>
                  <a:lnTo>
                    <a:pt x="60" y="212"/>
                  </a:lnTo>
                  <a:cubicBezTo>
                    <a:pt x="0" y="271"/>
                    <a:pt x="0" y="367"/>
                    <a:pt x="60" y="426"/>
                  </a:cubicBezTo>
                  <a:cubicBezTo>
                    <a:pt x="95" y="462"/>
                    <a:pt x="131" y="474"/>
                    <a:pt x="167" y="474"/>
                  </a:cubicBezTo>
                  <a:cubicBezTo>
                    <a:pt x="215" y="474"/>
                    <a:pt x="250" y="462"/>
                    <a:pt x="286" y="426"/>
                  </a:cubicBezTo>
                  <a:lnTo>
                    <a:pt x="453" y="271"/>
                  </a:lnTo>
                  <a:cubicBezTo>
                    <a:pt x="512" y="212"/>
                    <a:pt x="512" y="105"/>
                    <a:pt x="453" y="45"/>
                  </a:cubicBezTo>
                  <a:cubicBezTo>
                    <a:pt x="423" y="15"/>
                    <a:pt x="381" y="0"/>
                    <a:pt x="34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84" name="Google Shape;14315;p85">
              <a:extLst>
                <a:ext uri="{FF2B5EF4-FFF2-40B4-BE49-F238E27FC236}">
                  <a16:creationId xmlns:a16="http://schemas.microsoft.com/office/drawing/2014/main" id="{4ADE56EB-0B65-4A77-9431-C8BCD6B1F841}"/>
                </a:ext>
              </a:extLst>
            </p:cNvPr>
            <p:cNvSpPr/>
            <p:nvPr/>
          </p:nvSpPr>
          <p:spPr>
            <a:xfrm>
              <a:off x="7118697" y="2443083"/>
              <a:ext cx="15947" cy="15469"/>
            </a:xfrm>
            <a:custGeom>
              <a:avLst/>
              <a:gdLst/>
              <a:ahLst/>
              <a:cxnLst/>
              <a:rect l="l" t="t" r="r" b="b"/>
              <a:pathLst>
                <a:path w="501" h="486" extrusionOk="0">
                  <a:moveTo>
                    <a:pt x="327" y="1"/>
                  </a:moveTo>
                  <a:cubicBezTo>
                    <a:pt x="286" y="1"/>
                    <a:pt x="244" y="16"/>
                    <a:pt x="214" y="45"/>
                  </a:cubicBezTo>
                  <a:lnTo>
                    <a:pt x="48" y="212"/>
                  </a:lnTo>
                  <a:cubicBezTo>
                    <a:pt x="0" y="272"/>
                    <a:pt x="0" y="379"/>
                    <a:pt x="60" y="438"/>
                  </a:cubicBezTo>
                  <a:cubicBezTo>
                    <a:pt x="95" y="462"/>
                    <a:pt x="143" y="486"/>
                    <a:pt x="167" y="486"/>
                  </a:cubicBezTo>
                  <a:cubicBezTo>
                    <a:pt x="202" y="486"/>
                    <a:pt x="238" y="462"/>
                    <a:pt x="274" y="438"/>
                  </a:cubicBezTo>
                  <a:lnTo>
                    <a:pt x="441" y="272"/>
                  </a:lnTo>
                  <a:cubicBezTo>
                    <a:pt x="500" y="212"/>
                    <a:pt x="500" y="105"/>
                    <a:pt x="441" y="45"/>
                  </a:cubicBezTo>
                  <a:cubicBezTo>
                    <a:pt x="411" y="16"/>
                    <a:pt x="369" y="1"/>
                    <a:pt x="32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85" name="Google Shape;14316;p85">
              <a:extLst>
                <a:ext uri="{FF2B5EF4-FFF2-40B4-BE49-F238E27FC236}">
                  <a16:creationId xmlns:a16="http://schemas.microsoft.com/office/drawing/2014/main" id="{0FE178CD-9A19-4224-836E-E4D4956D540B}"/>
                </a:ext>
              </a:extLst>
            </p:cNvPr>
            <p:cNvSpPr/>
            <p:nvPr/>
          </p:nvSpPr>
          <p:spPr>
            <a:xfrm>
              <a:off x="7094061" y="2323179"/>
              <a:ext cx="18207" cy="12605"/>
            </a:xfrm>
            <a:custGeom>
              <a:avLst/>
              <a:gdLst/>
              <a:ahLst/>
              <a:cxnLst/>
              <a:rect l="l" t="t" r="r" b="b"/>
              <a:pathLst>
                <a:path w="572" h="396" extrusionOk="0">
                  <a:moveTo>
                    <a:pt x="179" y="0"/>
                  </a:moveTo>
                  <a:cubicBezTo>
                    <a:pt x="125" y="0"/>
                    <a:pt x="71" y="33"/>
                    <a:pt x="36" y="86"/>
                  </a:cubicBezTo>
                  <a:cubicBezTo>
                    <a:pt x="0" y="157"/>
                    <a:pt x="36" y="252"/>
                    <a:pt x="107" y="288"/>
                  </a:cubicBezTo>
                  <a:lnTo>
                    <a:pt x="322" y="383"/>
                  </a:lnTo>
                  <a:cubicBezTo>
                    <a:pt x="333" y="395"/>
                    <a:pt x="357" y="395"/>
                    <a:pt x="381" y="395"/>
                  </a:cubicBezTo>
                  <a:cubicBezTo>
                    <a:pt x="429" y="395"/>
                    <a:pt x="500" y="371"/>
                    <a:pt x="524" y="312"/>
                  </a:cubicBezTo>
                  <a:cubicBezTo>
                    <a:pt x="572" y="217"/>
                    <a:pt x="524" y="133"/>
                    <a:pt x="453" y="98"/>
                  </a:cubicBezTo>
                  <a:lnTo>
                    <a:pt x="238" y="14"/>
                  </a:lnTo>
                  <a:cubicBezTo>
                    <a:pt x="219" y="5"/>
                    <a:pt x="199" y="0"/>
                    <a:pt x="17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86" name="Google Shape;14317;p85">
              <a:extLst>
                <a:ext uri="{FF2B5EF4-FFF2-40B4-BE49-F238E27FC236}">
                  <a16:creationId xmlns:a16="http://schemas.microsoft.com/office/drawing/2014/main" id="{5BB47355-7789-4D03-B22D-6BEC74F8CF49}"/>
                </a:ext>
              </a:extLst>
            </p:cNvPr>
            <p:cNvSpPr/>
            <p:nvPr/>
          </p:nvSpPr>
          <p:spPr>
            <a:xfrm>
              <a:off x="7298314" y="2409757"/>
              <a:ext cx="17475" cy="12796"/>
            </a:xfrm>
            <a:custGeom>
              <a:avLst/>
              <a:gdLst/>
              <a:ahLst/>
              <a:cxnLst/>
              <a:rect l="l" t="t" r="r" b="b"/>
              <a:pathLst>
                <a:path w="549" h="402" extrusionOk="0">
                  <a:moveTo>
                    <a:pt x="184" y="0"/>
                  </a:moveTo>
                  <a:cubicBezTo>
                    <a:pt x="125" y="0"/>
                    <a:pt x="63" y="29"/>
                    <a:pt x="36" y="92"/>
                  </a:cubicBezTo>
                  <a:cubicBezTo>
                    <a:pt x="1" y="164"/>
                    <a:pt x="36" y="247"/>
                    <a:pt x="108" y="295"/>
                  </a:cubicBezTo>
                  <a:lnTo>
                    <a:pt x="310" y="390"/>
                  </a:lnTo>
                  <a:cubicBezTo>
                    <a:pt x="334" y="402"/>
                    <a:pt x="358" y="402"/>
                    <a:pt x="370" y="402"/>
                  </a:cubicBezTo>
                  <a:cubicBezTo>
                    <a:pt x="429" y="402"/>
                    <a:pt x="489" y="366"/>
                    <a:pt x="524" y="307"/>
                  </a:cubicBezTo>
                  <a:cubicBezTo>
                    <a:pt x="548" y="235"/>
                    <a:pt x="524" y="140"/>
                    <a:pt x="453" y="104"/>
                  </a:cubicBezTo>
                  <a:lnTo>
                    <a:pt x="239" y="9"/>
                  </a:lnTo>
                  <a:cubicBezTo>
                    <a:pt x="221" y="3"/>
                    <a:pt x="203" y="0"/>
                    <a:pt x="18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87" name="Google Shape;14318;p85">
              <a:extLst>
                <a:ext uri="{FF2B5EF4-FFF2-40B4-BE49-F238E27FC236}">
                  <a16:creationId xmlns:a16="http://schemas.microsoft.com/office/drawing/2014/main" id="{18BC6613-C7D1-4B79-AF62-E14755EDA968}"/>
                </a:ext>
              </a:extLst>
            </p:cNvPr>
            <p:cNvSpPr/>
            <p:nvPr/>
          </p:nvSpPr>
          <p:spPr>
            <a:xfrm>
              <a:off x="7241848" y="2262543"/>
              <a:ext cx="14069" cy="16392"/>
            </a:xfrm>
            <a:custGeom>
              <a:avLst/>
              <a:gdLst/>
              <a:ahLst/>
              <a:cxnLst/>
              <a:rect l="l" t="t" r="r" b="b"/>
              <a:pathLst>
                <a:path w="442" h="515" extrusionOk="0">
                  <a:moveTo>
                    <a:pt x="273" y="0"/>
                  </a:moveTo>
                  <a:cubicBezTo>
                    <a:pt x="215" y="0"/>
                    <a:pt x="154" y="33"/>
                    <a:pt x="120" y="86"/>
                  </a:cubicBezTo>
                  <a:lnTo>
                    <a:pt x="36" y="288"/>
                  </a:lnTo>
                  <a:cubicBezTo>
                    <a:pt x="1" y="371"/>
                    <a:pt x="36" y="455"/>
                    <a:pt x="108" y="502"/>
                  </a:cubicBezTo>
                  <a:cubicBezTo>
                    <a:pt x="120" y="514"/>
                    <a:pt x="155" y="514"/>
                    <a:pt x="167" y="514"/>
                  </a:cubicBezTo>
                  <a:cubicBezTo>
                    <a:pt x="227" y="514"/>
                    <a:pt x="286" y="490"/>
                    <a:pt x="322" y="431"/>
                  </a:cubicBezTo>
                  <a:lnTo>
                    <a:pt x="405" y="217"/>
                  </a:lnTo>
                  <a:cubicBezTo>
                    <a:pt x="441" y="145"/>
                    <a:pt x="405" y="50"/>
                    <a:pt x="334" y="14"/>
                  </a:cubicBezTo>
                  <a:cubicBezTo>
                    <a:pt x="315" y="5"/>
                    <a:pt x="294" y="0"/>
                    <a:pt x="27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88" name="Google Shape;14319;p85">
              <a:extLst>
                <a:ext uri="{FF2B5EF4-FFF2-40B4-BE49-F238E27FC236}">
                  <a16:creationId xmlns:a16="http://schemas.microsoft.com/office/drawing/2014/main" id="{551621DF-C607-4857-B2FE-E8512028CC8C}"/>
                </a:ext>
              </a:extLst>
            </p:cNvPr>
            <p:cNvSpPr/>
            <p:nvPr/>
          </p:nvSpPr>
          <p:spPr>
            <a:xfrm>
              <a:off x="7154697" y="2466605"/>
              <a:ext cx="14419" cy="16583"/>
            </a:xfrm>
            <a:custGeom>
              <a:avLst/>
              <a:gdLst/>
              <a:ahLst/>
              <a:cxnLst/>
              <a:rect l="l" t="t" r="r" b="b"/>
              <a:pathLst>
                <a:path w="453" h="521" extrusionOk="0">
                  <a:moveTo>
                    <a:pt x="290" y="0"/>
                  </a:moveTo>
                  <a:cubicBezTo>
                    <a:pt x="231" y="0"/>
                    <a:pt x="170" y="29"/>
                    <a:pt x="143" y="92"/>
                  </a:cubicBezTo>
                  <a:lnTo>
                    <a:pt x="48" y="295"/>
                  </a:lnTo>
                  <a:cubicBezTo>
                    <a:pt x="0" y="366"/>
                    <a:pt x="48" y="473"/>
                    <a:pt x="119" y="509"/>
                  </a:cubicBezTo>
                  <a:cubicBezTo>
                    <a:pt x="143" y="521"/>
                    <a:pt x="167" y="521"/>
                    <a:pt x="179" y="521"/>
                  </a:cubicBezTo>
                  <a:cubicBezTo>
                    <a:pt x="238" y="521"/>
                    <a:pt x="298" y="485"/>
                    <a:pt x="333" y="426"/>
                  </a:cubicBezTo>
                  <a:lnTo>
                    <a:pt x="417" y="223"/>
                  </a:lnTo>
                  <a:cubicBezTo>
                    <a:pt x="453" y="152"/>
                    <a:pt x="417" y="56"/>
                    <a:pt x="345" y="9"/>
                  </a:cubicBezTo>
                  <a:cubicBezTo>
                    <a:pt x="328" y="3"/>
                    <a:pt x="309" y="0"/>
                    <a:pt x="29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89" name="Google Shape;14320;p85">
              <a:extLst>
                <a:ext uri="{FF2B5EF4-FFF2-40B4-BE49-F238E27FC236}">
                  <a16:creationId xmlns:a16="http://schemas.microsoft.com/office/drawing/2014/main" id="{64193C1D-CB2F-4651-AFDA-B264D9A260A5}"/>
                </a:ext>
              </a:extLst>
            </p:cNvPr>
            <p:cNvSpPr/>
            <p:nvPr/>
          </p:nvSpPr>
          <p:spPr>
            <a:xfrm>
              <a:off x="7156575" y="2261079"/>
              <a:ext cx="14451" cy="17093"/>
            </a:xfrm>
            <a:custGeom>
              <a:avLst/>
              <a:gdLst/>
              <a:ahLst/>
              <a:cxnLst/>
              <a:rect l="l" t="t" r="r" b="b"/>
              <a:pathLst>
                <a:path w="454" h="537" extrusionOk="0">
                  <a:moveTo>
                    <a:pt x="184" y="0"/>
                  </a:moveTo>
                  <a:cubicBezTo>
                    <a:pt x="164" y="0"/>
                    <a:pt x="142" y="4"/>
                    <a:pt x="120" y="13"/>
                  </a:cubicBezTo>
                  <a:cubicBezTo>
                    <a:pt x="48" y="36"/>
                    <a:pt x="1" y="132"/>
                    <a:pt x="36" y="215"/>
                  </a:cubicBezTo>
                  <a:lnTo>
                    <a:pt x="120" y="429"/>
                  </a:lnTo>
                  <a:cubicBezTo>
                    <a:pt x="155" y="501"/>
                    <a:pt x="215" y="536"/>
                    <a:pt x="274" y="536"/>
                  </a:cubicBezTo>
                  <a:cubicBezTo>
                    <a:pt x="286" y="536"/>
                    <a:pt x="322" y="536"/>
                    <a:pt x="334" y="513"/>
                  </a:cubicBezTo>
                  <a:cubicBezTo>
                    <a:pt x="405" y="489"/>
                    <a:pt x="453" y="394"/>
                    <a:pt x="417" y="310"/>
                  </a:cubicBezTo>
                  <a:lnTo>
                    <a:pt x="334" y="96"/>
                  </a:lnTo>
                  <a:cubicBezTo>
                    <a:pt x="307" y="41"/>
                    <a:pt x="251" y="0"/>
                    <a:pt x="18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90" name="Google Shape;14321;p85">
              <a:extLst>
                <a:ext uri="{FF2B5EF4-FFF2-40B4-BE49-F238E27FC236}">
                  <a16:creationId xmlns:a16="http://schemas.microsoft.com/office/drawing/2014/main" id="{19510CA8-8DA9-4BF9-AFF0-1A6A3B1D4A40}"/>
                </a:ext>
              </a:extLst>
            </p:cNvPr>
            <p:cNvSpPr/>
            <p:nvPr/>
          </p:nvSpPr>
          <p:spPr>
            <a:xfrm>
              <a:off x="7239588" y="2467401"/>
              <a:ext cx="14037" cy="16552"/>
            </a:xfrm>
            <a:custGeom>
              <a:avLst/>
              <a:gdLst/>
              <a:ahLst/>
              <a:cxnLst/>
              <a:rect l="l" t="t" r="r" b="b"/>
              <a:pathLst>
                <a:path w="441" h="520" extrusionOk="0">
                  <a:moveTo>
                    <a:pt x="195" y="0"/>
                  </a:moveTo>
                  <a:cubicBezTo>
                    <a:pt x="171" y="0"/>
                    <a:pt x="146" y="6"/>
                    <a:pt x="119" y="20"/>
                  </a:cubicBezTo>
                  <a:cubicBezTo>
                    <a:pt x="48" y="43"/>
                    <a:pt x="0" y="139"/>
                    <a:pt x="24" y="222"/>
                  </a:cubicBezTo>
                  <a:lnTo>
                    <a:pt x="119" y="436"/>
                  </a:lnTo>
                  <a:cubicBezTo>
                    <a:pt x="155" y="496"/>
                    <a:pt x="214" y="520"/>
                    <a:pt x="274" y="520"/>
                  </a:cubicBezTo>
                  <a:cubicBezTo>
                    <a:pt x="286" y="520"/>
                    <a:pt x="310" y="520"/>
                    <a:pt x="322" y="508"/>
                  </a:cubicBezTo>
                  <a:cubicBezTo>
                    <a:pt x="405" y="472"/>
                    <a:pt x="441" y="389"/>
                    <a:pt x="417" y="293"/>
                  </a:cubicBezTo>
                  <a:lnTo>
                    <a:pt x="322" y="91"/>
                  </a:lnTo>
                  <a:cubicBezTo>
                    <a:pt x="304" y="39"/>
                    <a:pt x="256" y="0"/>
                    <a:pt x="195"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91" name="Google Shape;14322;p85">
              <a:extLst>
                <a:ext uri="{FF2B5EF4-FFF2-40B4-BE49-F238E27FC236}">
                  <a16:creationId xmlns:a16="http://schemas.microsoft.com/office/drawing/2014/main" id="{B672B61B-B02B-42EC-BDFE-D09F804C3BE6}"/>
                </a:ext>
              </a:extLst>
            </p:cNvPr>
            <p:cNvSpPr/>
            <p:nvPr/>
          </p:nvSpPr>
          <p:spPr>
            <a:xfrm>
              <a:off x="7299460" y="2324516"/>
              <a:ext cx="17825" cy="13146"/>
            </a:xfrm>
            <a:custGeom>
              <a:avLst/>
              <a:gdLst/>
              <a:ahLst/>
              <a:cxnLst/>
              <a:rect l="l" t="t" r="r" b="b"/>
              <a:pathLst>
                <a:path w="560" h="413" extrusionOk="0">
                  <a:moveTo>
                    <a:pt x="378" y="1"/>
                  </a:moveTo>
                  <a:cubicBezTo>
                    <a:pt x="360" y="1"/>
                    <a:pt x="341" y="3"/>
                    <a:pt x="322" y="8"/>
                  </a:cubicBezTo>
                  <a:lnTo>
                    <a:pt x="119" y="103"/>
                  </a:lnTo>
                  <a:cubicBezTo>
                    <a:pt x="36" y="127"/>
                    <a:pt x="0" y="222"/>
                    <a:pt x="24" y="306"/>
                  </a:cubicBezTo>
                  <a:cubicBezTo>
                    <a:pt x="60" y="365"/>
                    <a:pt x="96" y="413"/>
                    <a:pt x="179" y="413"/>
                  </a:cubicBezTo>
                  <a:cubicBezTo>
                    <a:pt x="191" y="413"/>
                    <a:pt x="215" y="413"/>
                    <a:pt x="227" y="401"/>
                  </a:cubicBezTo>
                  <a:lnTo>
                    <a:pt x="441" y="306"/>
                  </a:lnTo>
                  <a:cubicBezTo>
                    <a:pt x="512" y="282"/>
                    <a:pt x="560" y="187"/>
                    <a:pt x="524" y="103"/>
                  </a:cubicBezTo>
                  <a:cubicBezTo>
                    <a:pt x="505" y="37"/>
                    <a:pt x="449" y="1"/>
                    <a:pt x="378"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sp>
          <p:nvSpPr>
            <p:cNvPr id="92" name="Google Shape;14323;p85">
              <a:extLst>
                <a:ext uri="{FF2B5EF4-FFF2-40B4-BE49-F238E27FC236}">
                  <a16:creationId xmlns:a16="http://schemas.microsoft.com/office/drawing/2014/main" id="{8CA36164-D12B-4DDB-A939-246357F4725F}"/>
                </a:ext>
              </a:extLst>
            </p:cNvPr>
            <p:cNvSpPr/>
            <p:nvPr/>
          </p:nvSpPr>
          <p:spPr>
            <a:xfrm>
              <a:off x="7093297" y="2407943"/>
              <a:ext cx="17825" cy="12732"/>
            </a:xfrm>
            <a:custGeom>
              <a:avLst/>
              <a:gdLst/>
              <a:ahLst/>
              <a:cxnLst/>
              <a:rect l="l" t="t" r="r" b="b"/>
              <a:pathLst>
                <a:path w="560" h="400" extrusionOk="0">
                  <a:moveTo>
                    <a:pt x="372" y="0"/>
                  </a:moveTo>
                  <a:cubicBezTo>
                    <a:pt x="356" y="0"/>
                    <a:pt x="339" y="2"/>
                    <a:pt x="322" y="6"/>
                  </a:cubicBezTo>
                  <a:lnTo>
                    <a:pt x="119" y="102"/>
                  </a:lnTo>
                  <a:cubicBezTo>
                    <a:pt x="48" y="125"/>
                    <a:pt x="0" y="221"/>
                    <a:pt x="24" y="304"/>
                  </a:cubicBezTo>
                  <a:cubicBezTo>
                    <a:pt x="60" y="364"/>
                    <a:pt x="119" y="399"/>
                    <a:pt x="179" y="399"/>
                  </a:cubicBezTo>
                  <a:cubicBezTo>
                    <a:pt x="191" y="399"/>
                    <a:pt x="227" y="399"/>
                    <a:pt x="238" y="387"/>
                  </a:cubicBezTo>
                  <a:lnTo>
                    <a:pt x="441" y="292"/>
                  </a:lnTo>
                  <a:cubicBezTo>
                    <a:pt x="512" y="268"/>
                    <a:pt x="560" y="173"/>
                    <a:pt x="536" y="90"/>
                  </a:cubicBezTo>
                  <a:cubicBezTo>
                    <a:pt x="507" y="41"/>
                    <a:pt x="445" y="0"/>
                    <a:pt x="37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mn-lt"/>
              </a:endParaRPr>
            </a:p>
          </p:txBody>
        </p:sp>
      </p:grpSp>
    </p:spTree>
    <p:extLst>
      <p:ext uri="{BB962C8B-B14F-4D97-AF65-F5344CB8AC3E}">
        <p14:creationId xmlns:p14="http://schemas.microsoft.com/office/powerpoint/2010/main" val="42875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latin typeface="+mn-lt"/>
              </a:rPr>
              <a:t>PRODUCTION</a:t>
            </a: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6" name="Google Shape;1956;p54">
            <a:extLst>
              <a:ext uri="{FF2B5EF4-FFF2-40B4-BE49-F238E27FC236}">
                <a16:creationId xmlns:a16="http://schemas.microsoft.com/office/drawing/2014/main" id="{3C0F5705-F7C3-4189-8395-4ADE9B63F178}"/>
              </a:ext>
            </a:extLst>
          </p:cNvPr>
          <p:cNvCxnSpPr/>
          <p:nvPr/>
        </p:nvCxnSpPr>
        <p:spPr>
          <a:xfrm>
            <a:off x="3964253" y="2527879"/>
            <a:ext cx="4796619" cy="0"/>
          </a:xfrm>
          <a:prstGeom prst="straightConnector1">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4" name="Star: 5 Points 3">
            <a:extLst>
              <a:ext uri="{FF2B5EF4-FFF2-40B4-BE49-F238E27FC236}">
                <a16:creationId xmlns:a16="http://schemas.microsoft.com/office/drawing/2014/main" id="{2975E5CF-4F24-4CC9-AB91-BE478C5082D4}"/>
              </a:ext>
            </a:extLst>
          </p:cNvPr>
          <p:cNvSpPr/>
          <p:nvPr/>
        </p:nvSpPr>
        <p:spPr>
          <a:xfrm>
            <a:off x="4386463" y="2431187"/>
            <a:ext cx="153714" cy="193383"/>
          </a:xfrm>
          <a:prstGeom prst="star5">
            <a:avLst/>
          </a:prstGeom>
          <a:solidFill>
            <a:srgbClr val="FFA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Google Shape;1962;p54">
            <a:extLst>
              <a:ext uri="{FF2B5EF4-FFF2-40B4-BE49-F238E27FC236}">
                <a16:creationId xmlns:a16="http://schemas.microsoft.com/office/drawing/2014/main" id="{CE29B902-7D4F-46A1-BAD8-9D013AC8282E}"/>
              </a:ext>
            </a:extLst>
          </p:cNvPr>
          <p:cNvSpPr txBox="1">
            <a:spLocks/>
          </p:cNvSpPr>
          <p:nvPr/>
        </p:nvSpPr>
        <p:spPr>
          <a:xfrm>
            <a:off x="5342519" y="2068658"/>
            <a:ext cx="1212922" cy="378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CA" sz="1400" b="1" dirty="0">
                <a:solidFill>
                  <a:srgbClr val="FFAB40"/>
                </a:solidFill>
                <a:latin typeface="+mn-lt"/>
              </a:rPr>
              <a:t>Accelerator</a:t>
            </a:r>
          </a:p>
        </p:txBody>
      </p:sp>
      <p:sp>
        <p:nvSpPr>
          <p:cNvPr id="14" name="Google Shape;1964;p54">
            <a:extLst>
              <a:ext uri="{FF2B5EF4-FFF2-40B4-BE49-F238E27FC236}">
                <a16:creationId xmlns:a16="http://schemas.microsoft.com/office/drawing/2014/main" id="{3A2475FE-C96E-49A5-9E72-8D70FA7A6127}"/>
              </a:ext>
            </a:extLst>
          </p:cNvPr>
          <p:cNvSpPr txBox="1">
            <a:spLocks/>
          </p:cNvSpPr>
          <p:nvPr/>
        </p:nvSpPr>
        <p:spPr>
          <a:xfrm>
            <a:off x="8178537" y="2068658"/>
            <a:ext cx="1101073" cy="378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CA" sz="1400" b="1">
                <a:solidFill>
                  <a:srgbClr val="FFAB40"/>
                </a:solidFill>
                <a:latin typeface="+mn-lt"/>
              </a:rPr>
              <a:t>Product</a:t>
            </a:r>
          </a:p>
          <a:p>
            <a:pPr algn="ctr"/>
            <a:endParaRPr lang="en-CA" sz="1400" b="1">
              <a:solidFill>
                <a:srgbClr val="FFAB40"/>
              </a:solidFill>
              <a:latin typeface="+mn-lt"/>
            </a:endParaRPr>
          </a:p>
        </p:txBody>
      </p:sp>
      <p:sp>
        <p:nvSpPr>
          <p:cNvPr id="16" name="Google Shape;1966;p54">
            <a:extLst>
              <a:ext uri="{FF2B5EF4-FFF2-40B4-BE49-F238E27FC236}">
                <a16:creationId xmlns:a16="http://schemas.microsoft.com/office/drawing/2014/main" id="{F04B93E6-63F6-4C60-BF83-2DB7759BD1E0}"/>
              </a:ext>
            </a:extLst>
          </p:cNvPr>
          <p:cNvSpPr/>
          <p:nvPr/>
        </p:nvSpPr>
        <p:spPr>
          <a:xfrm>
            <a:off x="5844306" y="2465632"/>
            <a:ext cx="97500" cy="12738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mn-lt"/>
            </a:endParaRPr>
          </a:p>
        </p:txBody>
      </p:sp>
      <p:sp>
        <p:nvSpPr>
          <p:cNvPr id="17" name="Google Shape;1967;p54">
            <a:extLst>
              <a:ext uri="{FF2B5EF4-FFF2-40B4-BE49-F238E27FC236}">
                <a16:creationId xmlns:a16="http://schemas.microsoft.com/office/drawing/2014/main" id="{DCEA1D0A-EEE6-4CA2-971B-1CA8C0B3A8E6}"/>
              </a:ext>
            </a:extLst>
          </p:cNvPr>
          <p:cNvSpPr/>
          <p:nvPr/>
        </p:nvSpPr>
        <p:spPr>
          <a:xfrm>
            <a:off x="7286689" y="2465632"/>
            <a:ext cx="97500" cy="12738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mn-lt"/>
            </a:endParaRPr>
          </a:p>
        </p:txBody>
      </p:sp>
      <p:sp>
        <p:nvSpPr>
          <p:cNvPr id="18" name="Google Shape;1968;p54">
            <a:extLst>
              <a:ext uri="{FF2B5EF4-FFF2-40B4-BE49-F238E27FC236}">
                <a16:creationId xmlns:a16="http://schemas.microsoft.com/office/drawing/2014/main" id="{0C8AD235-E838-4BE6-B336-78705A4F5C42}"/>
              </a:ext>
            </a:extLst>
          </p:cNvPr>
          <p:cNvSpPr/>
          <p:nvPr/>
        </p:nvSpPr>
        <p:spPr>
          <a:xfrm>
            <a:off x="8729074" y="2465632"/>
            <a:ext cx="97500" cy="12738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CA">
              <a:latin typeface="+mn-lt"/>
            </a:endParaRPr>
          </a:p>
        </p:txBody>
      </p:sp>
      <p:sp>
        <p:nvSpPr>
          <p:cNvPr id="19" name="Google Shape;1962;p54">
            <a:extLst>
              <a:ext uri="{FF2B5EF4-FFF2-40B4-BE49-F238E27FC236}">
                <a16:creationId xmlns:a16="http://schemas.microsoft.com/office/drawing/2014/main" id="{BDAA1E22-0A6F-4A23-8BDA-F6C47E497723}"/>
              </a:ext>
            </a:extLst>
          </p:cNvPr>
          <p:cNvSpPr txBox="1">
            <a:spLocks/>
          </p:cNvSpPr>
          <p:nvPr/>
        </p:nvSpPr>
        <p:spPr>
          <a:xfrm>
            <a:off x="6784902" y="2068658"/>
            <a:ext cx="1101073" cy="378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CA" sz="1400" b="1" dirty="0">
                <a:solidFill>
                  <a:srgbClr val="FFAB40"/>
                </a:solidFill>
                <a:latin typeface="+mn-lt"/>
              </a:rPr>
              <a:t>Asset</a:t>
            </a:r>
          </a:p>
        </p:txBody>
      </p:sp>
      <p:sp>
        <p:nvSpPr>
          <p:cNvPr id="20" name="Google Shape;1962;p54">
            <a:extLst>
              <a:ext uri="{FF2B5EF4-FFF2-40B4-BE49-F238E27FC236}">
                <a16:creationId xmlns:a16="http://schemas.microsoft.com/office/drawing/2014/main" id="{71E75F0D-0616-465F-9F25-E4F79A593767}"/>
              </a:ext>
            </a:extLst>
          </p:cNvPr>
          <p:cNvSpPr txBox="1">
            <a:spLocks/>
          </p:cNvSpPr>
          <p:nvPr/>
        </p:nvSpPr>
        <p:spPr>
          <a:xfrm>
            <a:off x="3774483" y="2069862"/>
            <a:ext cx="1568036" cy="378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CA" sz="1400" b="1" dirty="0">
                <a:solidFill>
                  <a:srgbClr val="FFAB40"/>
                </a:solidFill>
                <a:latin typeface="+mn-lt"/>
              </a:rPr>
              <a:t>Pre-Accelerator</a:t>
            </a:r>
          </a:p>
        </p:txBody>
      </p:sp>
      <p:sp>
        <p:nvSpPr>
          <p:cNvPr id="26" name="Speech Bubble: Rectangle with Corners Rounded 25">
            <a:extLst>
              <a:ext uri="{FF2B5EF4-FFF2-40B4-BE49-F238E27FC236}">
                <a16:creationId xmlns:a16="http://schemas.microsoft.com/office/drawing/2014/main" id="{2D6102D0-4B1E-48FE-957C-2A6C13CAA7DB}"/>
              </a:ext>
            </a:extLst>
          </p:cNvPr>
          <p:cNvSpPr/>
          <p:nvPr/>
        </p:nvSpPr>
        <p:spPr>
          <a:xfrm>
            <a:off x="4219876" y="2760471"/>
            <a:ext cx="1655598" cy="499564"/>
          </a:xfrm>
          <a:prstGeom prst="wedgeRoundRectCallout">
            <a:avLst>
              <a:gd name="adj1" fmla="val 21556"/>
              <a:gd name="adj2" fmla="val -69822"/>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Clr>
                <a:schemeClr val="bg1"/>
              </a:buClr>
              <a:buFont typeface="Wingdings" panose="05000000000000000000" pitchFamily="2" charset="2"/>
              <a:buChar char="§"/>
            </a:pPr>
            <a:r>
              <a:rPr lang="en-CA" sz="1200" dirty="0"/>
              <a:t>5 Developers</a:t>
            </a:r>
          </a:p>
          <a:p>
            <a:pPr marL="285750" indent="-285750">
              <a:buClr>
                <a:schemeClr val="bg1"/>
              </a:buClr>
              <a:buFont typeface="Wingdings" panose="05000000000000000000" pitchFamily="2" charset="2"/>
              <a:buChar char="§"/>
            </a:pPr>
            <a:r>
              <a:rPr lang="en-CA" sz="1200" dirty="0"/>
              <a:t>2 Weeks </a:t>
            </a:r>
          </a:p>
        </p:txBody>
      </p:sp>
      <p:sp>
        <p:nvSpPr>
          <p:cNvPr id="30" name="Speech Bubble: Rectangle with Corners Rounded 29">
            <a:extLst>
              <a:ext uri="{FF2B5EF4-FFF2-40B4-BE49-F238E27FC236}">
                <a16:creationId xmlns:a16="http://schemas.microsoft.com/office/drawing/2014/main" id="{FF378589-5204-40DC-979D-F95410E4BCA0}"/>
              </a:ext>
            </a:extLst>
          </p:cNvPr>
          <p:cNvSpPr/>
          <p:nvPr/>
        </p:nvSpPr>
        <p:spPr>
          <a:xfrm>
            <a:off x="6998275" y="2760469"/>
            <a:ext cx="1950980" cy="769052"/>
          </a:xfrm>
          <a:prstGeom prst="wedgeRoundRectCallout">
            <a:avLst>
              <a:gd name="adj1" fmla="val 20921"/>
              <a:gd name="adj2" fmla="val -63365"/>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Clr>
                <a:schemeClr val="bg1"/>
              </a:buClr>
              <a:buFont typeface="Wingdings" panose="05000000000000000000" pitchFamily="2" charset="2"/>
              <a:buChar char="§"/>
            </a:pPr>
            <a:r>
              <a:rPr lang="en-CA" sz="1200" dirty="0"/>
              <a:t>2 Developers</a:t>
            </a:r>
          </a:p>
          <a:p>
            <a:pPr marL="285750" indent="-285750">
              <a:buClr>
                <a:schemeClr val="bg1"/>
              </a:buClr>
              <a:buFont typeface="Wingdings" panose="05000000000000000000" pitchFamily="2" charset="2"/>
              <a:buChar char="§"/>
            </a:pPr>
            <a:r>
              <a:rPr lang="en-CA" sz="1200" dirty="0">
                <a:cs typeface="Arial"/>
              </a:rPr>
              <a:t>2 Product Managers</a:t>
            </a:r>
          </a:p>
          <a:p>
            <a:pPr marL="285750" indent="-285750">
              <a:buClr>
                <a:schemeClr val="bg1"/>
              </a:buClr>
              <a:buFont typeface="Wingdings" panose="05000000000000000000" pitchFamily="2" charset="2"/>
              <a:buChar char="§"/>
            </a:pPr>
            <a:r>
              <a:rPr lang="en-CA" sz="1200" dirty="0">
                <a:cs typeface="Arial"/>
              </a:rPr>
              <a:t>1 Project Manager</a:t>
            </a:r>
            <a:endParaRPr lang="en-CA" sz="1200" dirty="0"/>
          </a:p>
          <a:p>
            <a:pPr marL="285750" indent="-285750">
              <a:buClr>
                <a:schemeClr val="bg1"/>
              </a:buClr>
              <a:buFont typeface="Wingdings" panose="05000000000000000000" pitchFamily="2" charset="2"/>
              <a:buChar char="§"/>
            </a:pPr>
            <a:r>
              <a:rPr lang="en-CA" sz="1200" dirty="0"/>
              <a:t>4 Weeks</a:t>
            </a:r>
          </a:p>
        </p:txBody>
      </p:sp>
      <p:sp>
        <p:nvSpPr>
          <p:cNvPr id="31" name="Speech Bubble: Rectangle with Corners Rounded 30">
            <a:extLst>
              <a:ext uri="{FF2B5EF4-FFF2-40B4-BE49-F238E27FC236}">
                <a16:creationId xmlns:a16="http://schemas.microsoft.com/office/drawing/2014/main" id="{E28062EF-B344-479A-BA2C-E2F4D953DB8C}"/>
              </a:ext>
            </a:extLst>
          </p:cNvPr>
          <p:cNvSpPr/>
          <p:nvPr/>
        </p:nvSpPr>
        <p:spPr>
          <a:xfrm>
            <a:off x="5047675" y="1132376"/>
            <a:ext cx="2474660" cy="941400"/>
          </a:xfrm>
          <a:prstGeom prst="wedgeRoundRectCallout">
            <a:avLst>
              <a:gd name="adj1" fmla="val 20577"/>
              <a:gd name="adj2" fmla="val 65179"/>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Clr>
                <a:schemeClr val="bg1"/>
              </a:buClr>
              <a:buFont typeface="Wingdings" panose="05000000000000000000" pitchFamily="2" charset="2"/>
              <a:buChar char="§"/>
            </a:pPr>
            <a:r>
              <a:rPr lang="en-CA" sz="1200" dirty="0"/>
              <a:t>5 Developers</a:t>
            </a:r>
          </a:p>
          <a:p>
            <a:pPr marL="285750" indent="-285750">
              <a:buClr>
                <a:schemeClr val="bg1"/>
              </a:buClr>
              <a:buFont typeface="Wingdings" panose="05000000000000000000" pitchFamily="2" charset="2"/>
              <a:buChar char="§"/>
            </a:pPr>
            <a:r>
              <a:rPr lang="en-CA" sz="1200" dirty="0">
                <a:cs typeface="Arial"/>
              </a:rPr>
              <a:t>2 Business Solution Architects</a:t>
            </a:r>
          </a:p>
          <a:p>
            <a:pPr marL="285750" indent="-285750">
              <a:buClr>
                <a:schemeClr val="bg1"/>
              </a:buClr>
              <a:buFont typeface="Wingdings" panose="05000000000000000000" pitchFamily="2" charset="2"/>
              <a:buChar char="§"/>
            </a:pPr>
            <a:r>
              <a:rPr lang="en-CA" sz="1200" dirty="0">
                <a:cs typeface="Arial"/>
              </a:rPr>
              <a:t>1 Project Manager</a:t>
            </a:r>
            <a:endParaRPr lang="en-CA" sz="1200" dirty="0"/>
          </a:p>
          <a:p>
            <a:pPr marL="285750" indent="-285750">
              <a:buClr>
                <a:schemeClr val="bg1"/>
              </a:buClr>
              <a:buFont typeface="Wingdings" panose="05000000000000000000" pitchFamily="2" charset="2"/>
              <a:buChar char="§"/>
            </a:pPr>
            <a:r>
              <a:rPr lang="en-CA" sz="1200" dirty="0"/>
              <a:t>8 Weeks</a:t>
            </a:r>
          </a:p>
        </p:txBody>
      </p:sp>
      <p:sp>
        <p:nvSpPr>
          <p:cNvPr id="28" name="TextBox 27">
            <a:extLst>
              <a:ext uri="{FF2B5EF4-FFF2-40B4-BE49-F238E27FC236}">
                <a16:creationId xmlns:a16="http://schemas.microsoft.com/office/drawing/2014/main" id="{5979246B-6945-4F7B-A546-3BE0395AFC2E}"/>
              </a:ext>
            </a:extLst>
          </p:cNvPr>
          <p:cNvSpPr txBox="1"/>
          <p:nvPr/>
        </p:nvSpPr>
        <p:spPr>
          <a:xfrm>
            <a:off x="928280" y="1049321"/>
            <a:ext cx="2829056" cy="2769989"/>
          </a:xfrm>
          <a:prstGeom prst="rect">
            <a:avLst/>
          </a:prstGeom>
          <a:noFill/>
        </p:spPr>
        <p:txBody>
          <a:bodyPr wrap="square" lIns="91440" tIns="45720" rIns="91440" bIns="45720" rtlCol="0" anchor="t">
            <a:spAutoFit/>
          </a:bodyPr>
          <a:lstStyle/>
          <a:p>
            <a:r>
              <a:rPr lang="en-CA" b="1" dirty="0">
                <a:solidFill>
                  <a:schemeClr val="bg1"/>
                </a:solidFill>
                <a:latin typeface="+mn-lt"/>
              </a:rPr>
              <a:t>Fully Functional Assets*:</a:t>
            </a:r>
          </a:p>
          <a:p>
            <a:pPr marL="171450" indent="-171450">
              <a:buClr>
                <a:schemeClr val="bg1"/>
              </a:buClr>
              <a:buFont typeface="Arial" panose="020B0604020202020204" pitchFamily="34" charset="0"/>
              <a:buChar char="•"/>
            </a:pPr>
            <a:r>
              <a:rPr lang="en-CA" sz="1200" dirty="0">
                <a:solidFill>
                  <a:schemeClr val="bg1"/>
                </a:solidFill>
                <a:latin typeface="+mn-lt"/>
              </a:rPr>
              <a:t>Enterprise integration layer: REST Microservice; Cloud-ready (already </a:t>
            </a:r>
            <a:r>
              <a:rPr lang="en-CA" sz="1200" dirty="0" err="1">
                <a:solidFill>
                  <a:schemeClr val="bg1"/>
                </a:solidFill>
                <a:latin typeface="+mn-lt"/>
              </a:rPr>
              <a:t>dockerized</a:t>
            </a:r>
            <a:r>
              <a:rPr lang="en-CA" sz="1200" dirty="0">
                <a:solidFill>
                  <a:schemeClr val="bg1"/>
                </a:solidFill>
                <a:latin typeface="+mn-lt"/>
              </a:rPr>
              <a:t>)</a:t>
            </a:r>
          </a:p>
          <a:p>
            <a:pPr marL="171450" indent="-171450">
              <a:buClr>
                <a:schemeClr val="bg1"/>
              </a:buClr>
              <a:buFont typeface="Arial" panose="020B0604020202020204" pitchFamily="34" charset="0"/>
              <a:buChar char="•"/>
            </a:pPr>
            <a:r>
              <a:rPr lang="en-CA" sz="1200" dirty="0">
                <a:solidFill>
                  <a:schemeClr val="bg1"/>
                </a:solidFill>
                <a:latin typeface="+mn-lt"/>
              </a:rPr>
              <a:t>Electricity Consumption Capacity ML Model </a:t>
            </a:r>
          </a:p>
          <a:p>
            <a:pPr marL="171450" indent="-171450">
              <a:buClr>
                <a:schemeClr val="bg1"/>
              </a:buClr>
              <a:buFont typeface="Arial" panose="020B0604020202020204" pitchFamily="34" charset="0"/>
              <a:buChar char="•"/>
            </a:pPr>
            <a:r>
              <a:rPr lang="en-CA" sz="1200" dirty="0">
                <a:solidFill>
                  <a:schemeClr val="bg1"/>
                </a:solidFill>
                <a:latin typeface="+mn-lt"/>
              </a:rPr>
              <a:t>UI/UX</a:t>
            </a:r>
          </a:p>
          <a:p>
            <a:pPr>
              <a:buClr>
                <a:schemeClr val="bg1"/>
              </a:buClr>
            </a:pPr>
            <a:endParaRPr lang="en-CA" sz="1200" dirty="0">
              <a:solidFill>
                <a:schemeClr val="bg1"/>
              </a:solidFill>
              <a:latin typeface="+mn-lt"/>
            </a:endParaRPr>
          </a:p>
          <a:p>
            <a:r>
              <a:rPr lang="en-CA" b="1" dirty="0">
                <a:solidFill>
                  <a:schemeClr val="bg1"/>
                </a:solidFill>
                <a:latin typeface="+mn-lt"/>
              </a:rPr>
              <a:t>Work In Progress Assets*:</a:t>
            </a:r>
          </a:p>
          <a:p>
            <a:pPr marL="171450" indent="-171450">
              <a:buClr>
                <a:schemeClr val="bg1"/>
              </a:buClr>
              <a:buFont typeface="Arial" panose="020B0604020202020204" pitchFamily="34" charset="0"/>
              <a:buChar char="•"/>
            </a:pPr>
            <a:r>
              <a:rPr lang="en-CA" sz="1200" dirty="0">
                <a:solidFill>
                  <a:schemeClr val="bg1"/>
                </a:solidFill>
                <a:latin typeface="+mn-lt"/>
              </a:rPr>
              <a:t>Model refinement (commercial data required, hyper parameter tuning)</a:t>
            </a:r>
          </a:p>
          <a:p>
            <a:pPr marL="171450" indent="-171450">
              <a:buClr>
                <a:schemeClr val="bg1"/>
              </a:buClr>
              <a:buFont typeface="Arial" panose="020B0604020202020204" pitchFamily="34" charset="0"/>
              <a:buChar char="•"/>
            </a:pPr>
            <a:r>
              <a:rPr lang="en-CA" sz="1200" dirty="0">
                <a:solidFill>
                  <a:schemeClr val="bg1"/>
                </a:solidFill>
                <a:latin typeface="+mn-lt"/>
              </a:rPr>
              <a:t>Price Hedging Model (spot real-time market)</a:t>
            </a:r>
          </a:p>
          <a:p>
            <a:endParaRPr lang="en-CA" sz="1200" dirty="0">
              <a:solidFill>
                <a:schemeClr val="bg1"/>
              </a:solidFill>
              <a:latin typeface="+mn-lt"/>
            </a:endParaRPr>
          </a:p>
        </p:txBody>
      </p:sp>
      <p:sp>
        <p:nvSpPr>
          <p:cNvPr id="2" name="Rectangle 1">
            <a:extLst>
              <a:ext uri="{FF2B5EF4-FFF2-40B4-BE49-F238E27FC236}">
                <a16:creationId xmlns:a16="http://schemas.microsoft.com/office/drawing/2014/main" id="{FA2F009D-D6D2-47E0-ABA6-392F33BCC8E8}"/>
              </a:ext>
            </a:extLst>
          </p:cNvPr>
          <p:cNvSpPr/>
          <p:nvPr/>
        </p:nvSpPr>
        <p:spPr>
          <a:xfrm>
            <a:off x="4757072" y="3665422"/>
            <a:ext cx="3323346" cy="307777"/>
          </a:xfrm>
          <a:prstGeom prst="rect">
            <a:avLst/>
          </a:prstGeom>
        </p:spPr>
        <p:txBody>
          <a:bodyPr wrap="none">
            <a:spAutoFit/>
          </a:bodyPr>
          <a:lstStyle/>
          <a:p>
            <a:pPr>
              <a:buClr>
                <a:schemeClr val="bg1"/>
              </a:buClr>
            </a:pPr>
            <a:r>
              <a:rPr lang="en-CA" dirty="0">
                <a:solidFill>
                  <a:schemeClr val="bg1"/>
                </a:solidFill>
                <a:latin typeface="+mn-lt"/>
              </a:rPr>
              <a:t>Total Cost = Resources x Time Needed</a:t>
            </a:r>
          </a:p>
        </p:txBody>
      </p:sp>
      <p:sp>
        <p:nvSpPr>
          <p:cNvPr id="3" name="TextBox 2">
            <a:extLst>
              <a:ext uri="{FF2B5EF4-FFF2-40B4-BE49-F238E27FC236}">
                <a16:creationId xmlns:a16="http://schemas.microsoft.com/office/drawing/2014/main" id="{F698BDB2-86A7-4E2A-979E-33A1FE2E0FDA}"/>
              </a:ext>
            </a:extLst>
          </p:cNvPr>
          <p:cNvSpPr txBox="1"/>
          <p:nvPr/>
        </p:nvSpPr>
        <p:spPr>
          <a:xfrm>
            <a:off x="911133" y="3703894"/>
            <a:ext cx="2683910" cy="230832"/>
          </a:xfrm>
          <a:prstGeom prst="rect">
            <a:avLst/>
          </a:prstGeom>
          <a:noFill/>
        </p:spPr>
        <p:txBody>
          <a:bodyPr wrap="square" rtlCol="0">
            <a:spAutoFit/>
          </a:bodyPr>
          <a:lstStyle/>
          <a:p>
            <a:r>
              <a:rPr lang="en-CA" sz="900" dirty="0">
                <a:solidFill>
                  <a:schemeClr val="bg1"/>
                </a:solidFill>
                <a:latin typeface="+mn-lt"/>
              </a:rPr>
              <a:t>*All assets are version controlled on Git</a:t>
            </a:r>
          </a:p>
        </p:txBody>
      </p:sp>
    </p:spTree>
    <p:extLst>
      <p:ext uri="{BB962C8B-B14F-4D97-AF65-F5344CB8AC3E}">
        <p14:creationId xmlns:p14="http://schemas.microsoft.com/office/powerpoint/2010/main" val="298234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0"/>
                                        <p:tgtEl>
                                          <p:spTgt spid="26"/>
                                        </p:tgtEl>
                                      </p:cBhvr>
                                    </p:animEffect>
                                    <p:anim calcmode="lin" valueType="num">
                                      <p:cBhvr>
                                        <p:cTn id="60" dur="1000" fill="hold"/>
                                        <p:tgtEl>
                                          <p:spTgt spid="26"/>
                                        </p:tgtEl>
                                        <p:attrNameLst>
                                          <p:attrName>ppt_x</p:attrName>
                                        </p:attrNameLst>
                                      </p:cBhvr>
                                      <p:tavLst>
                                        <p:tav tm="0">
                                          <p:val>
                                            <p:strVal val="#ppt_x"/>
                                          </p:val>
                                        </p:tav>
                                        <p:tav tm="100000">
                                          <p:val>
                                            <p:strVal val="#ppt_x"/>
                                          </p:val>
                                        </p:tav>
                                      </p:tavLst>
                                    </p:anim>
                                    <p:anim calcmode="lin" valueType="num">
                                      <p:cBhvr>
                                        <p:cTn id="61" dur="1000" fill="hold"/>
                                        <p:tgtEl>
                                          <p:spTgt spid="2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1000"/>
                                        <p:tgtEl>
                                          <p:spTgt spid="31"/>
                                        </p:tgtEl>
                                      </p:cBhvr>
                                    </p:animEffect>
                                    <p:anim calcmode="lin" valueType="num">
                                      <p:cBhvr>
                                        <p:cTn id="70" dur="1000" fill="hold"/>
                                        <p:tgtEl>
                                          <p:spTgt spid="31"/>
                                        </p:tgtEl>
                                        <p:attrNameLst>
                                          <p:attrName>ppt_x</p:attrName>
                                        </p:attrNameLst>
                                      </p:cBhvr>
                                      <p:tavLst>
                                        <p:tav tm="0">
                                          <p:val>
                                            <p:strVal val="#ppt_x"/>
                                          </p:val>
                                        </p:tav>
                                        <p:tav tm="100000">
                                          <p:val>
                                            <p:strVal val="#ppt_x"/>
                                          </p:val>
                                        </p:tav>
                                      </p:tavLst>
                                    </p:anim>
                                    <p:anim calcmode="lin" valueType="num">
                                      <p:cBhvr>
                                        <p:cTn id="71" dur="1000" fill="hold"/>
                                        <p:tgtEl>
                                          <p:spTgt spid="31"/>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fade">
                                      <p:cBhvr>
                                        <p:cTn id="74" dur="1000"/>
                                        <p:tgtEl>
                                          <p:spTgt spid="2"/>
                                        </p:tgtEl>
                                      </p:cBhvr>
                                    </p:animEffect>
                                    <p:anim calcmode="lin" valueType="num">
                                      <p:cBhvr>
                                        <p:cTn id="75" dur="1000" fill="hold"/>
                                        <p:tgtEl>
                                          <p:spTgt spid="2"/>
                                        </p:tgtEl>
                                        <p:attrNameLst>
                                          <p:attrName>ppt_x</p:attrName>
                                        </p:attrNameLst>
                                      </p:cBhvr>
                                      <p:tavLst>
                                        <p:tav tm="0">
                                          <p:val>
                                            <p:strVal val="#ppt_x"/>
                                          </p:val>
                                        </p:tav>
                                        <p:tav tm="100000">
                                          <p:val>
                                            <p:strVal val="#ppt_x"/>
                                          </p:val>
                                        </p:tav>
                                      </p:tavLst>
                                    </p:anim>
                                    <p:anim calcmode="lin" valueType="num">
                                      <p:cBhvr>
                                        <p:cTn id="7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4" grpId="0"/>
      <p:bldP spid="16" grpId="0" animBg="1"/>
      <p:bldP spid="17" grpId="0" animBg="1"/>
      <p:bldP spid="18" grpId="0" animBg="1"/>
      <p:bldP spid="19" grpId="0"/>
      <p:bldP spid="20" grpId="0"/>
      <p:bldP spid="26" grpId="0" animBg="1"/>
      <p:bldP spid="30" grpId="0" animBg="1"/>
      <p:bldP spid="31" grpId="0" animBg="1"/>
      <p:bldP spid="2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2832875"/>
            <a:ext cx="379875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n-lt"/>
              </a:rPr>
              <a:t>Thank You!</a:t>
            </a:r>
            <a:endParaRPr dirty="0">
              <a:latin typeface="+mn-lt"/>
            </a:endParaRPr>
          </a:p>
        </p:txBody>
      </p:sp>
      <p:sp>
        <p:nvSpPr>
          <p:cNvPr id="195" name="Google Shape;195;p41"/>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We are opening the floor for questions!</a:t>
            </a:r>
            <a:endParaRPr dirty="0">
              <a:latin typeface="+mn-lt"/>
            </a:endParaRPr>
          </a:p>
        </p:txBody>
      </p:sp>
    </p:spTree>
    <p:extLst>
      <p:ext uri="{BB962C8B-B14F-4D97-AF65-F5344CB8AC3E}">
        <p14:creationId xmlns:p14="http://schemas.microsoft.com/office/powerpoint/2010/main" val="373498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n-lt"/>
              </a:rPr>
              <a:t>Appendix</a:t>
            </a:r>
            <a:endParaRPr dirty="0">
              <a:latin typeface="+mn-lt"/>
            </a:endParaRPr>
          </a:p>
        </p:txBody>
      </p:sp>
      <p:sp>
        <p:nvSpPr>
          <p:cNvPr id="2153" name="Google Shape;2153;p67"/>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cxnSp>
        <p:nvCxnSpPr>
          <p:cNvPr id="2154" name="Google Shape;2154;p67"/>
          <p:cNvCxnSpPr/>
          <p:nvPr/>
        </p:nvCxnSpPr>
        <p:spPr>
          <a:xfrm>
            <a:off x="3190500" y="32032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6786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32413"/>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latin typeface="+mj-lt"/>
              </a:rPr>
              <a:t>WHO ARE WE?</a:t>
            </a:r>
          </a:p>
        </p:txBody>
      </p:sp>
      <p:sp>
        <p:nvSpPr>
          <p:cNvPr id="2004" name="Google Shape;2004;p58"/>
          <p:cNvSpPr txBox="1">
            <a:spLocks noGrp="1"/>
          </p:cNvSpPr>
          <p:nvPr>
            <p:ph type="title" idx="2"/>
          </p:nvPr>
        </p:nvSpPr>
        <p:spPr>
          <a:xfrm>
            <a:off x="1208528" y="2241355"/>
            <a:ext cx="1080000" cy="54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latin typeface="+mj-lt"/>
              </a:rPr>
              <a:t>Debraj Das</a:t>
            </a:r>
            <a:endParaRPr lang="en-US" sz="1600" dirty="0">
              <a:latin typeface="+mj-lt"/>
            </a:endParaRPr>
          </a:p>
        </p:txBody>
      </p:sp>
      <p:cxnSp>
        <p:nvCxnSpPr>
          <p:cNvPr id="2016" name="Google Shape;2016;p58"/>
          <p:cNvCxnSpPr/>
          <p:nvPr/>
        </p:nvCxnSpPr>
        <p:spPr>
          <a:xfrm>
            <a:off x="1026200" y="40141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6" name="Picture 15">
            <a:extLst>
              <a:ext uri="{FF2B5EF4-FFF2-40B4-BE49-F238E27FC236}">
                <a16:creationId xmlns:a16="http://schemas.microsoft.com/office/drawing/2014/main" id="{C74A8389-E504-46A6-84A7-B89E9B2D989B}"/>
              </a:ext>
            </a:extLst>
          </p:cNvPr>
          <p:cNvPicPr>
            <a:picLocks noChangeAspect="1"/>
          </p:cNvPicPr>
          <p:nvPr/>
        </p:nvPicPr>
        <p:blipFill rotWithShape="1">
          <a:blip r:embed="rId3"/>
          <a:srcRect l="15472" t="19179" r="16010" b="32254"/>
          <a:stretch/>
        </p:blipFill>
        <p:spPr>
          <a:xfrm>
            <a:off x="2000202" y="3029428"/>
            <a:ext cx="1080000" cy="1080000"/>
          </a:xfrm>
          <a:prstGeom prst="ellipse">
            <a:avLst/>
          </a:prstGeom>
        </p:spPr>
      </p:pic>
      <p:pic>
        <p:nvPicPr>
          <p:cNvPr id="18" name="Picture 17" descr="A picture containing person, person, indoor&#10;&#10;Description automatically generated">
            <a:extLst>
              <a:ext uri="{FF2B5EF4-FFF2-40B4-BE49-F238E27FC236}">
                <a16:creationId xmlns:a16="http://schemas.microsoft.com/office/drawing/2014/main" id="{36708B89-5EE7-4D36-B8C8-5854EAD5FC94}"/>
              </a:ext>
            </a:extLst>
          </p:cNvPr>
          <p:cNvPicPr>
            <a:picLocks noChangeAspect="1"/>
          </p:cNvPicPr>
          <p:nvPr/>
        </p:nvPicPr>
        <p:blipFill rotWithShape="1">
          <a:blip r:embed="rId4"/>
          <a:srcRect l="2370" t="12417" r="15701" b="28541"/>
          <a:stretch/>
        </p:blipFill>
        <p:spPr>
          <a:xfrm>
            <a:off x="6637192" y="1014285"/>
            <a:ext cx="1080000" cy="1080000"/>
          </a:xfrm>
          <a:prstGeom prst="ellipse">
            <a:avLst/>
          </a:prstGeom>
        </p:spPr>
      </p:pic>
      <p:pic>
        <p:nvPicPr>
          <p:cNvPr id="20" name="Picture 19">
            <a:extLst>
              <a:ext uri="{FF2B5EF4-FFF2-40B4-BE49-F238E27FC236}">
                <a16:creationId xmlns:a16="http://schemas.microsoft.com/office/drawing/2014/main" id="{FBAE2453-7912-4C60-A710-2B38B834FB84}"/>
              </a:ext>
            </a:extLst>
          </p:cNvPr>
          <p:cNvPicPr>
            <a:picLocks noChangeAspect="1"/>
          </p:cNvPicPr>
          <p:nvPr/>
        </p:nvPicPr>
        <p:blipFill rotWithShape="1">
          <a:blip r:embed="rId5"/>
          <a:srcRect l="24391" t="12367" r="21920" b="28760"/>
          <a:stretch/>
        </p:blipFill>
        <p:spPr>
          <a:xfrm>
            <a:off x="3878003" y="1014400"/>
            <a:ext cx="1080000" cy="1080000"/>
          </a:xfrm>
          <a:prstGeom prst="ellipse">
            <a:avLst/>
          </a:prstGeom>
        </p:spPr>
      </p:pic>
      <p:pic>
        <p:nvPicPr>
          <p:cNvPr id="24" name="Picture 23">
            <a:extLst>
              <a:ext uri="{FF2B5EF4-FFF2-40B4-BE49-F238E27FC236}">
                <a16:creationId xmlns:a16="http://schemas.microsoft.com/office/drawing/2014/main" id="{7C07D0A7-237A-45B0-9981-1336FBB1E82E}"/>
              </a:ext>
            </a:extLst>
          </p:cNvPr>
          <p:cNvPicPr>
            <a:picLocks noChangeAspect="1"/>
          </p:cNvPicPr>
          <p:nvPr/>
        </p:nvPicPr>
        <p:blipFill rotWithShape="1">
          <a:blip r:embed="rId6"/>
          <a:srcRect l="184" r="5733" b="5918"/>
          <a:stretch/>
        </p:blipFill>
        <p:spPr>
          <a:xfrm>
            <a:off x="7515205" y="3030552"/>
            <a:ext cx="1080000" cy="1080000"/>
          </a:xfrm>
          <a:prstGeom prst="ellipse">
            <a:avLst/>
          </a:prstGeom>
        </p:spPr>
      </p:pic>
      <p:pic>
        <p:nvPicPr>
          <p:cNvPr id="3" name="Picture 2">
            <a:extLst>
              <a:ext uri="{FF2B5EF4-FFF2-40B4-BE49-F238E27FC236}">
                <a16:creationId xmlns:a16="http://schemas.microsoft.com/office/drawing/2014/main" id="{038562B5-DD51-493A-8743-2DD4039ED787}"/>
              </a:ext>
            </a:extLst>
          </p:cNvPr>
          <p:cNvPicPr>
            <a:picLocks noChangeAspect="1"/>
          </p:cNvPicPr>
          <p:nvPr/>
        </p:nvPicPr>
        <p:blipFill rotWithShape="1">
          <a:blip r:embed="rId7"/>
          <a:srcRect l="17312" r="17312" b="19693"/>
          <a:stretch/>
        </p:blipFill>
        <p:spPr>
          <a:xfrm>
            <a:off x="6136455" y="3030552"/>
            <a:ext cx="1080000" cy="1080000"/>
          </a:xfrm>
          <a:prstGeom prst="ellipse">
            <a:avLst/>
          </a:prstGeom>
        </p:spPr>
      </p:pic>
      <p:pic>
        <p:nvPicPr>
          <p:cNvPr id="5" name="Picture 4">
            <a:extLst>
              <a:ext uri="{FF2B5EF4-FFF2-40B4-BE49-F238E27FC236}">
                <a16:creationId xmlns:a16="http://schemas.microsoft.com/office/drawing/2014/main" id="{8BB3C12E-35CF-4BC9-AE67-EBFF30563C19}"/>
              </a:ext>
            </a:extLst>
          </p:cNvPr>
          <p:cNvPicPr>
            <a:picLocks noChangeAspect="1"/>
          </p:cNvPicPr>
          <p:nvPr/>
        </p:nvPicPr>
        <p:blipFill rotWithShape="1">
          <a:blip r:embed="rId8"/>
          <a:srcRect l="5529" t="802" r="977" b="26743"/>
          <a:stretch/>
        </p:blipFill>
        <p:spPr>
          <a:xfrm>
            <a:off x="3378953" y="3029428"/>
            <a:ext cx="1080000" cy="1080000"/>
          </a:xfrm>
          <a:prstGeom prst="ellipse">
            <a:avLst/>
          </a:prstGeom>
        </p:spPr>
      </p:pic>
      <p:pic>
        <p:nvPicPr>
          <p:cNvPr id="11" name="Picture 10">
            <a:extLst>
              <a:ext uri="{FF2B5EF4-FFF2-40B4-BE49-F238E27FC236}">
                <a16:creationId xmlns:a16="http://schemas.microsoft.com/office/drawing/2014/main" id="{76B6DDFF-E81D-4205-B9AF-0E71B6F8613C}"/>
              </a:ext>
            </a:extLst>
          </p:cNvPr>
          <p:cNvPicPr>
            <a:picLocks noChangeAspect="1"/>
          </p:cNvPicPr>
          <p:nvPr/>
        </p:nvPicPr>
        <p:blipFill rotWithShape="1">
          <a:blip r:embed="rId9"/>
          <a:srcRect/>
          <a:stretch/>
        </p:blipFill>
        <p:spPr>
          <a:xfrm>
            <a:off x="1208528" y="1014285"/>
            <a:ext cx="1080000" cy="1080000"/>
          </a:xfrm>
          <a:prstGeom prst="ellipse">
            <a:avLst/>
          </a:prstGeom>
        </p:spPr>
      </p:pic>
      <p:pic>
        <p:nvPicPr>
          <p:cNvPr id="4" name="Picture 3">
            <a:extLst>
              <a:ext uri="{FF2B5EF4-FFF2-40B4-BE49-F238E27FC236}">
                <a16:creationId xmlns:a16="http://schemas.microsoft.com/office/drawing/2014/main" id="{35EAD8E3-C64C-4167-8777-C009A70CBB79}"/>
              </a:ext>
            </a:extLst>
          </p:cNvPr>
          <p:cNvPicPr>
            <a:picLocks noChangeAspect="1"/>
          </p:cNvPicPr>
          <p:nvPr/>
        </p:nvPicPr>
        <p:blipFill rotWithShape="1">
          <a:blip r:embed="rId10"/>
          <a:srcRect l="35833" t="33230" r="14167" b="22371"/>
          <a:stretch/>
        </p:blipFill>
        <p:spPr>
          <a:xfrm>
            <a:off x="4757704" y="3030552"/>
            <a:ext cx="1080000" cy="1080000"/>
          </a:xfrm>
          <a:prstGeom prst="ellipse">
            <a:avLst/>
          </a:prstGeom>
        </p:spPr>
      </p:pic>
      <p:sp>
        <p:nvSpPr>
          <p:cNvPr id="14" name="Google Shape;2004;p58">
            <a:extLst>
              <a:ext uri="{FF2B5EF4-FFF2-40B4-BE49-F238E27FC236}">
                <a16:creationId xmlns:a16="http://schemas.microsoft.com/office/drawing/2014/main" id="{AB0D0F64-FBD8-4DFB-B978-547FACFB668D}"/>
              </a:ext>
            </a:extLst>
          </p:cNvPr>
          <p:cNvSpPr txBox="1">
            <a:spLocks/>
          </p:cNvSpPr>
          <p:nvPr/>
        </p:nvSpPr>
        <p:spPr>
          <a:xfrm>
            <a:off x="513693" y="4210543"/>
            <a:ext cx="1187758" cy="54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CA" sz="1600" err="1">
                <a:latin typeface="+mj-lt"/>
              </a:rPr>
              <a:t>Mengqing</a:t>
            </a:r>
            <a:r>
              <a:rPr lang="en-CA" sz="1600">
                <a:latin typeface="+mj-lt"/>
              </a:rPr>
              <a:t> Deng</a:t>
            </a:r>
          </a:p>
        </p:txBody>
      </p:sp>
      <p:sp>
        <p:nvSpPr>
          <p:cNvPr id="15" name="Google Shape;2004;p58">
            <a:extLst>
              <a:ext uri="{FF2B5EF4-FFF2-40B4-BE49-F238E27FC236}">
                <a16:creationId xmlns:a16="http://schemas.microsoft.com/office/drawing/2014/main" id="{C3E1D4C9-E72B-45CA-8092-1935C932707C}"/>
              </a:ext>
            </a:extLst>
          </p:cNvPr>
          <p:cNvSpPr txBox="1">
            <a:spLocks/>
          </p:cNvSpPr>
          <p:nvPr/>
        </p:nvSpPr>
        <p:spPr>
          <a:xfrm>
            <a:off x="2000202" y="4210543"/>
            <a:ext cx="1080000" cy="54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CA" sz="1600">
                <a:latin typeface="+mj-lt"/>
              </a:rPr>
              <a:t>Caitlin Everett</a:t>
            </a:r>
          </a:p>
        </p:txBody>
      </p:sp>
      <p:sp>
        <p:nvSpPr>
          <p:cNvPr id="17" name="Google Shape;2004;p58">
            <a:extLst>
              <a:ext uri="{FF2B5EF4-FFF2-40B4-BE49-F238E27FC236}">
                <a16:creationId xmlns:a16="http://schemas.microsoft.com/office/drawing/2014/main" id="{3B19A116-9D04-42AC-9B85-721509841BBC}"/>
              </a:ext>
            </a:extLst>
          </p:cNvPr>
          <p:cNvSpPr txBox="1">
            <a:spLocks/>
          </p:cNvSpPr>
          <p:nvPr/>
        </p:nvSpPr>
        <p:spPr>
          <a:xfrm>
            <a:off x="3378953" y="4210543"/>
            <a:ext cx="1080000" cy="54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CA" sz="1600">
                <a:latin typeface="+mj-lt"/>
              </a:rPr>
              <a:t>Michael </a:t>
            </a:r>
            <a:r>
              <a:rPr lang="en-CA" sz="1600" err="1">
                <a:latin typeface="+mj-lt"/>
              </a:rPr>
              <a:t>Gesuale</a:t>
            </a:r>
            <a:endParaRPr lang="en-CA" sz="1600">
              <a:latin typeface="+mj-lt"/>
            </a:endParaRPr>
          </a:p>
        </p:txBody>
      </p:sp>
      <p:sp>
        <p:nvSpPr>
          <p:cNvPr id="19" name="Google Shape;2004;p58">
            <a:extLst>
              <a:ext uri="{FF2B5EF4-FFF2-40B4-BE49-F238E27FC236}">
                <a16:creationId xmlns:a16="http://schemas.microsoft.com/office/drawing/2014/main" id="{4DB2BA4D-AED9-421D-AF33-0D47B06DCCF3}"/>
              </a:ext>
            </a:extLst>
          </p:cNvPr>
          <p:cNvSpPr txBox="1">
            <a:spLocks/>
          </p:cNvSpPr>
          <p:nvPr/>
        </p:nvSpPr>
        <p:spPr>
          <a:xfrm>
            <a:off x="2479090" y="2241355"/>
            <a:ext cx="1080000" cy="54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CA" sz="1600" err="1">
                <a:latin typeface="+mj-lt"/>
              </a:rPr>
              <a:t>Mustufa</a:t>
            </a:r>
            <a:r>
              <a:rPr lang="en-CA" sz="1600">
                <a:latin typeface="+mj-lt"/>
              </a:rPr>
              <a:t> Jan</a:t>
            </a:r>
          </a:p>
        </p:txBody>
      </p:sp>
      <p:sp>
        <p:nvSpPr>
          <p:cNvPr id="21" name="Google Shape;2004;p58">
            <a:extLst>
              <a:ext uri="{FF2B5EF4-FFF2-40B4-BE49-F238E27FC236}">
                <a16:creationId xmlns:a16="http://schemas.microsoft.com/office/drawing/2014/main" id="{1FF6CE38-F41B-4AB3-A090-7B9C187245D1}"/>
              </a:ext>
            </a:extLst>
          </p:cNvPr>
          <p:cNvSpPr txBox="1">
            <a:spLocks/>
          </p:cNvSpPr>
          <p:nvPr/>
        </p:nvSpPr>
        <p:spPr>
          <a:xfrm>
            <a:off x="3730169" y="2221872"/>
            <a:ext cx="1499059" cy="54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CA" sz="1600">
                <a:latin typeface="+mj-lt"/>
              </a:rPr>
              <a:t>Jayaprakash Kumar</a:t>
            </a:r>
          </a:p>
        </p:txBody>
      </p:sp>
      <p:sp>
        <p:nvSpPr>
          <p:cNvPr id="22" name="Google Shape;2004;p58">
            <a:extLst>
              <a:ext uri="{FF2B5EF4-FFF2-40B4-BE49-F238E27FC236}">
                <a16:creationId xmlns:a16="http://schemas.microsoft.com/office/drawing/2014/main" id="{5F9C649C-E640-44BC-8628-0B008F154F04}"/>
              </a:ext>
            </a:extLst>
          </p:cNvPr>
          <p:cNvSpPr txBox="1">
            <a:spLocks/>
          </p:cNvSpPr>
          <p:nvPr/>
        </p:nvSpPr>
        <p:spPr>
          <a:xfrm>
            <a:off x="5276916" y="2241355"/>
            <a:ext cx="1203392" cy="54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CA" sz="1600">
                <a:latin typeface="+mj-lt"/>
              </a:rPr>
              <a:t>Marc Lockhead</a:t>
            </a:r>
          </a:p>
        </p:txBody>
      </p:sp>
      <p:sp>
        <p:nvSpPr>
          <p:cNvPr id="23" name="Google Shape;2004;p58">
            <a:extLst>
              <a:ext uri="{FF2B5EF4-FFF2-40B4-BE49-F238E27FC236}">
                <a16:creationId xmlns:a16="http://schemas.microsoft.com/office/drawing/2014/main" id="{CC98B2F5-5C2A-44F8-B11B-D850053DC991}"/>
              </a:ext>
            </a:extLst>
          </p:cNvPr>
          <p:cNvSpPr txBox="1">
            <a:spLocks/>
          </p:cNvSpPr>
          <p:nvPr/>
        </p:nvSpPr>
        <p:spPr>
          <a:xfrm>
            <a:off x="4757704" y="4210543"/>
            <a:ext cx="1255346" cy="54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CA" sz="1600">
                <a:latin typeface="+mj-lt"/>
              </a:rPr>
              <a:t>Jonathon Nagassar</a:t>
            </a:r>
          </a:p>
        </p:txBody>
      </p:sp>
      <p:sp>
        <p:nvSpPr>
          <p:cNvPr id="25" name="Google Shape;2004;p58">
            <a:extLst>
              <a:ext uri="{FF2B5EF4-FFF2-40B4-BE49-F238E27FC236}">
                <a16:creationId xmlns:a16="http://schemas.microsoft.com/office/drawing/2014/main" id="{75F965CE-AF38-4BDF-B82D-49EC1C0C938F}"/>
              </a:ext>
            </a:extLst>
          </p:cNvPr>
          <p:cNvSpPr txBox="1">
            <a:spLocks/>
          </p:cNvSpPr>
          <p:nvPr/>
        </p:nvSpPr>
        <p:spPr>
          <a:xfrm>
            <a:off x="6136455" y="4210543"/>
            <a:ext cx="1080000" cy="54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CA" sz="1600">
                <a:latin typeface="+mj-lt"/>
              </a:rPr>
              <a:t>Rayan Roy</a:t>
            </a:r>
          </a:p>
        </p:txBody>
      </p:sp>
      <p:sp>
        <p:nvSpPr>
          <p:cNvPr id="26" name="Google Shape;2004;p58">
            <a:extLst>
              <a:ext uri="{FF2B5EF4-FFF2-40B4-BE49-F238E27FC236}">
                <a16:creationId xmlns:a16="http://schemas.microsoft.com/office/drawing/2014/main" id="{42F737EC-9A57-4F86-9432-E0188932EB1C}"/>
              </a:ext>
            </a:extLst>
          </p:cNvPr>
          <p:cNvSpPr txBox="1">
            <a:spLocks/>
          </p:cNvSpPr>
          <p:nvPr/>
        </p:nvSpPr>
        <p:spPr>
          <a:xfrm>
            <a:off x="7515205" y="4210543"/>
            <a:ext cx="1080000" cy="54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CA" sz="1600" err="1">
                <a:latin typeface="+mj-lt"/>
              </a:rPr>
              <a:t>Jiakai</a:t>
            </a:r>
            <a:r>
              <a:rPr lang="en-CA" sz="1600">
                <a:latin typeface="+mj-lt"/>
              </a:rPr>
              <a:t> Tang</a:t>
            </a:r>
          </a:p>
        </p:txBody>
      </p:sp>
      <p:sp>
        <p:nvSpPr>
          <p:cNvPr id="28" name="Google Shape;2004;p58">
            <a:extLst>
              <a:ext uri="{FF2B5EF4-FFF2-40B4-BE49-F238E27FC236}">
                <a16:creationId xmlns:a16="http://schemas.microsoft.com/office/drawing/2014/main" id="{769C08B4-C013-4889-9601-4A3F48CF06C7}"/>
              </a:ext>
            </a:extLst>
          </p:cNvPr>
          <p:cNvSpPr txBox="1">
            <a:spLocks/>
          </p:cNvSpPr>
          <p:nvPr/>
        </p:nvSpPr>
        <p:spPr>
          <a:xfrm>
            <a:off x="6547479" y="2241355"/>
            <a:ext cx="1376324" cy="54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CA" sz="1600">
                <a:latin typeface="+mj-lt"/>
              </a:rPr>
              <a:t>Wasim </a:t>
            </a:r>
            <a:r>
              <a:rPr lang="en-CA" sz="1600" err="1">
                <a:latin typeface="+mj-lt"/>
              </a:rPr>
              <a:t>Boughattas</a:t>
            </a:r>
            <a:endParaRPr lang="en-CA" sz="1600">
              <a:latin typeface="+mj-lt"/>
            </a:endParaRPr>
          </a:p>
        </p:txBody>
      </p:sp>
      <p:pic>
        <p:nvPicPr>
          <p:cNvPr id="1026" name="Picture 2">
            <a:extLst>
              <a:ext uri="{FF2B5EF4-FFF2-40B4-BE49-F238E27FC236}">
                <a16:creationId xmlns:a16="http://schemas.microsoft.com/office/drawing/2014/main" id="{4B61D9D8-E00A-4E7D-8093-DC4C57F5BC6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2540202" y="1014285"/>
            <a:ext cx="1080000" cy="1080000"/>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633A382-4A03-4B4A-95A9-BB563BECB55F}"/>
              </a:ext>
            </a:extLst>
          </p:cNvPr>
          <p:cNvPicPr>
            <a:picLocks noChangeAspect="1"/>
          </p:cNvPicPr>
          <p:nvPr/>
        </p:nvPicPr>
        <p:blipFill rotWithShape="1">
          <a:blip r:embed="rId12"/>
          <a:srcRect/>
          <a:stretch/>
        </p:blipFill>
        <p:spPr>
          <a:xfrm>
            <a:off x="621451" y="3029428"/>
            <a:ext cx="1080000" cy="1080000"/>
          </a:xfrm>
          <a:prstGeom prst="ellipse">
            <a:avLst/>
          </a:prstGeom>
        </p:spPr>
      </p:pic>
      <p:pic>
        <p:nvPicPr>
          <p:cNvPr id="6" name="Picture 2">
            <a:extLst>
              <a:ext uri="{FF2B5EF4-FFF2-40B4-BE49-F238E27FC236}">
                <a16:creationId xmlns:a16="http://schemas.microsoft.com/office/drawing/2014/main" id="{450ACC34-67AE-4504-B04E-E07C781397D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2500" b="12500"/>
          <a:stretch/>
        </p:blipFill>
        <p:spPr bwMode="auto">
          <a:xfrm>
            <a:off x="5276916" y="1014285"/>
            <a:ext cx="1080000" cy="1080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655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n-lt"/>
              </a:rPr>
              <a:t>Appendix A – Definition of Outage</a:t>
            </a:r>
            <a:endParaRPr lang="en-US">
              <a:latin typeface="+mn-lt"/>
            </a:endParaRPr>
          </a:p>
        </p:txBody>
      </p:sp>
      <p:sp>
        <p:nvSpPr>
          <p:cNvPr id="2191" name="Google Shape;2191;p70"/>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r>
              <a:rPr lang="en-CA" b="1" u="sng" dirty="0">
                <a:latin typeface="+mn-lt"/>
              </a:rPr>
              <a:t>Physical outage:</a:t>
            </a:r>
            <a:r>
              <a:rPr lang="en-CA" b="1" dirty="0">
                <a:latin typeface="+mn-lt"/>
              </a:rPr>
              <a:t> </a:t>
            </a:r>
            <a:r>
              <a:rPr lang="en-CA" dirty="0">
                <a:latin typeface="+mn-lt"/>
              </a:rPr>
              <a:t>when physical operating failures prevent power distribution</a:t>
            </a:r>
            <a:endParaRPr lang="en-CA" b="1" u="sng" dirty="0">
              <a:latin typeface="+mn-lt"/>
            </a:endParaRPr>
          </a:p>
          <a:p>
            <a:r>
              <a:rPr lang="en-CA" b="1" u="sng" dirty="0">
                <a:latin typeface="+mn-lt"/>
              </a:rPr>
              <a:t>Operational outage:</a:t>
            </a:r>
            <a:r>
              <a:rPr lang="en-CA" dirty="0">
                <a:latin typeface="+mn-lt"/>
              </a:rPr>
              <a:t> when sufficient power has not been reserved </a:t>
            </a:r>
            <a:r>
              <a:rPr lang="en-CA" dirty="0" err="1">
                <a:latin typeface="+mn-lt"/>
              </a:rPr>
              <a:t>apriori</a:t>
            </a:r>
            <a:r>
              <a:rPr lang="en-CA" dirty="0">
                <a:latin typeface="+mn-lt"/>
              </a:rPr>
              <a:t> requiring spot-market purchase </a:t>
            </a:r>
          </a:p>
          <a:p>
            <a:pPr marL="0" lvl="0" indent="0" algn="l" rtl="0">
              <a:spcBef>
                <a:spcPts val="0"/>
              </a:spcBef>
              <a:spcAft>
                <a:spcPts val="0"/>
              </a:spcAft>
              <a:buNone/>
            </a:pPr>
            <a:endParaRPr lang="en-CA" dirty="0">
              <a:latin typeface="+mn-lt"/>
            </a:endParaRP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618854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499" y="445025"/>
            <a:ext cx="608575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n-lt"/>
              </a:rPr>
              <a:t>Appendix B – Definition of Production Stages</a:t>
            </a:r>
            <a:endParaRPr>
              <a:latin typeface="+mn-lt"/>
            </a:endParaRPr>
          </a:p>
        </p:txBody>
      </p:sp>
      <p:sp>
        <p:nvSpPr>
          <p:cNvPr id="2191" name="Google Shape;2191;p70"/>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r>
              <a:rPr lang="en-CA" b="1" u="sng">
                <a:solidFill>
                  <a:schemeClr val="bg1"/>
                </a:solidFill>
                <a:latin typeface="+mn-lt"/>
              </a:rPr>
              <a:t>Accelerator:</a:t>
            </a:r>
            <a:r>
              <a:rPr lang="en-CA">
                <a:solidFill>
                  <a:schemeClr val="bg1"/>
                </a:solidFill>
                <a:latin typeface="+mn-lt"/>
              </a:rPr>
              <a:t> can be used by dev team but raw and needs adjustments</a:t>
            </a:r>
          </a:p>
          <a:p>
            <a:r>
              <a:rPr lang="en-CA" b="1" u="sng">
                <a:solidFill>
                  <a:schemeClr val="bg1"/>
                </a:solidFill>
                <a:latin typeface="+mn-lt"/>
              </a:rPr>
              <a:t>Asset:</a:t>
            </a:r>
            <a:r>
              <a:rPr lang="en-CA">
                <a:solidFill>
                  <a:schemeClr val="bg1"/>
                </a:solidFill>
                <a:latin typeface="+mn-lt"/>
              </a:rPr>
              <a:t> still by dev team but quite refined already and more versatile, documented and fully tested</a:t>
            </a:r>
          </a:p>
          <a:p>
            <a:r>
              <a:rPr lang="en-CA" b="1" u="sng">
                <a:solidFill>
                  <a:schemeClr val="bg1"/>
                </a:solidFill>
                <a:latin typeface="+mn-lt"/>
              </a:rPr>
              <a:t>Product:</a:t>
            </a:r>
            <a:r>
              <a:rPr lang="en-CA">
                <a:solidFill>
                  <a:schemeClr val="bg1"/>
                </a:solidFill>
                <a:latin typeface="+mn-lt"/>
              </a:rPr>
              <a:t> can be almost made available to client, only configuration required</a:t>
            </a:r>
          </a:p>
          <a:p>
            <a:pPr marL="0" lvl="0" indent="0" algn="l" rtl="0">
              <a:spcBef>
                <a:spcPts val="0"/>
              </a:spcBef>
              <a:spcAft>
                <a:spcPts val="0"/>
              </a:spcAft>
              <a:buNone/>
            </a:pPr>
            <a:endParaRPr lang="en-CA">
              <a:latin typeface="+mn-lt"/>
            </a:endParaRPr>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455405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latin typeface="+mn-lt"/>
              </a:rPr>
              <a:t>TABLE OF CONTENTS</a:t>
            </a:r>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latin typeface="+mn-lt"/>
            </a:endParaRPr>
          </a:p>
          <a:p>
            <a:pPr>
              <a:buClr>
                <a:schemeClr val="accent1"/>
              </a:buClr>
              <a:buAutoNum type="arabicPeriod"/>
            </a:pPr>
            <a:r>
              <a:rPr lang="en-CA" sz="1600" dirty="0">
                <a:latin typeface="+mn-lt"/>
              </a:rPr>
              <a:t>Introduce Problem </a:t>
            </a:r>
          </a:p>
          <a:p>
            <a:pPr>
              <a:buClr>
                <a:schemeClr val="accent1"/>
              </a:buClr>
              <a:buAutoNum type="arabicPeriod"/>
            </a:pPr>
            <a:r>
              <a:rPr lang="en-CA" sz="1600" dirty="0">
                <a:latin typeface="+mn-lt"/>
              </a:rPr>
              <a:t>Electricity market current state </a:t>
            </a:r>
          </a:p>
          <a:p>
            <a:pPr>
              <a:buClr>
                <a:schemeClr val="accent1"/>
              </a:buClr>
              <a:buAutoNum type="arabicPeriod"/>
            </a:pPr>
            <a:r>
              <a:rPr lang="en-CA" sz="1600" dirty="0">
                <a:latin typeface="+mn-lt"/>
              </a:rPr>
              <a:t>Value Proposition </a:t>
            </a:r>
          </a:p>
          <a:p>
            <a:pPr>
              <a:buClr>
                <a:schemeClr val="accent1"/>
              </a:buClr>
              <a:buAutoNum type="arabicPeriod"/>
            </a:pPr>
            <a:r>
              <a:rPr lang="en-CA" sz="1600" dirty="0">
                <a:latin typeface="+mn-lt"/>
              </a:rPr>
              <a:t>Model Breakdown </a:t>
            </a:r>
          </a:p>
          <a:p>
            <a:pPr>
              <a:buClr>
                <a:schemeClr val="accent1"/>
              </a:buClr>
              <a:buAutoNum type="arabicPeriod"/>
            </a:pPr>
            <a:r>
              <a:rPr lang="en-CA" sz="1600" dirty="0">
                <a:latin typeface="+mn-lt"/>
              </a:rPr>
              <a:t>Architecture</a:t>
            </a:r>
          </a:p>
          <a:p>
            <a:pPr>
              <a:buClr>
                <a:schemeClr val="accent1"/>
              </a:buClr>
              <a:buFont typeface="+mj-lt"/>
              <a:buAutoNum type="arabicPeriod"/>
            </a:pPr>
            <a:r>
              <a:rPr lang="en-CA" sz="1600" dirty="0">
                <a:latin typeface="+mn-lt"/>
              </a:rPr>
              <a:t>Demo </a:t>
            </a:r>
          </a:p>
          <a:p>
            <a:pPr>
              <a:buClr>
                <a:schemeClr val="accent1"/>
              </a:buClr>
              <a:buFont typeface="+mj-lt"/>
              <a:buAutoNum type="arabicPeriod"/>
            </a:pPr>
            <a:r>
              <a:rPr lang="en-CA" sz="1600" dirty="0">
                <a:latin typeface="+mn-lt"/>
              </a:rPr>
              <a:t>Monetization / Production</a:t>
            </a:r>
          </a:p>
          <a:p>
            <a:pPr lvl="0">
              <a:buClr>
                <a:schemeClr val="accent1"/>
              </a:buClr>
              <a:buFont typeface="+mj-lt"/>
              <a:buAutoNum type="arabicPeriod"/>
            </a:pPr>
            <a:r>
              <a:rPr lang="en-CA" sz="1600" dirty="0">
                <a:latin typeface="+mn-lt"/>
              </a:rPr>
              <a:t>Q&amp;A (add appendix)</a:t>
            </a:r>
          </a:p>
          <a:p>
            <a:pPr marL="0" lvl="0" indent="0" algn="l" rtl="0">
              <a:spcBef>
                <a:spcPts val="0"/>
              </a:spcBef>
              <a:spcAft>
                <a:spcPts val="1600"/>
              </a:spcAft>
              <a:buNone/>
            </a:pPr>
            <a:endParaRPr lang="en-CA" dirty="0">
              <a:latin typeface="+mn-lt"/>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68323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1331750-1E08-4864-8F94-CD6EAB62C91B}"/>
              </a:ext>
            </a:extLst>
          </p:cNvPr>
          <p:cNvPicPr>
            <a:picLocks noChangeAspect="1"/>
          </p:cNvPicPr>
          <p:nvPr/>
        </p:nvPicPr>
        <p:blipFill>
          <a:blip r:embed="rId3"/>
          <a:stretch>
            <a:fillRect/>
          </a:stretch>
        </p:blipFill>
        <p:spPr>
          <a:xfrm>
            <a:off x="284316" y="494777"/>
            <a:ext cx="5516141" cy="4153946"/>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EF9B063-4A77-425E-9914-BAEA94D789C4}"/>
                  </a:ext>
                </a:extLst>
              </p14:cNvPr>
              <p14:cNvContentPartPr/>
              <p14:nvPr/>
            </p14:nvContentPartPr>
            <p14:xfrm>
              <a:off x="4589307" y="2974920"/>
              <a:ext cx="2520" cy="360"/>
            </p14:xfrm>
          </p:contentPart>
        </mc:Choice>
        <mc:Fallback>
          <p:pic>
            <p:nvPicPr>
              <p:cNvPr id="5" name="Ink 4">
                <a:extLst>
                  <a:ext uri="{FF2B5EF4-FFF2-40B4-BE49-F238E27FC236}">
                    <a16:creationId xmlns:a16="http://schemas.microsoft.com/office/drawing/2014/main" id="{8EF9B063-4A77-425E-9914-BAEA94D789C4}"/>
                  </a:ext>
                </a:extLst>
              </p:cNvPr>
              <p:cNvPicPr/>
              <p:nvPr/>
            </p:nvPicPr>
            <p:blipFill>
              <a:blip r:embed="rId5"/>
              <a:stretch>
                <a:fillRect/>
              </a:stretch>
            </p:blipFill>
            <p:spPr>
              <a:xfrm>
                <a:off x="4584987" y="2970600"/>
                <a:ext cx="1116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AA4CCC95-BD20-4FD3-9C99-D98F250D49D5}"/>
                  </a:ext>
                </a:extLst>
              </p14:cNvPr>
              <p14:cNvContentPartPr/>
              <p14:nvPr/>
            </p14:nvContentPartPr>
            <p14:xfrm>
              <a:off x="2148147" y="3240960"/>
              <a:ext cx="1788480" cy="547200"/>
            </p14:xfrm>
          </p:contentPart>
        </mc:Choice>
        <mc:Fallback>
          <p:pic>
            <p:nvPicPr>
              <p:cNvPr id="6" name="Ink 5">
                <a:extLst>
                  <a:ext uri="{FF2B5EF4-FFF2-40B4-BE49-F238E27FC236}">
                    <a16:creationId xmlns:a16="http://schemas.microsoft.com/office/drawing/2014/main" id="{AA4CCC95-BD20-4FD3-9C99-D98F250D49D5}"/>
                  </a:ext>
                </a:extLst>
              </p:cNvPr>
              <p:cNvPicPr/>
              <p:nvPr/>
            </p:nvPicPr>
            <p:blipFill>
              <a:blip r:embed="rId7"/>
              <a:stretch>
                <a:fillRect/>
              </a:stretch>
            </p:blipFill>
            <p:spPr>
              <a:xfrm>
                <a:off x="2143827" y="3236640"/>
                <a:ext cx="1797120" cy="555840"/>
              </a:xfrm>
              <a:prstGeom prst="rect">
                <a:avLst/>
              </a:prstGeom>
            </p:spPr>
          </p:pic>
        </mc:Fallback>
      </mc:AlternateContent>
      <p:grpSp>
        <p:nvGrpSpPr>
          <p:cNvPr id="10" name="Group 9">
            <a:extLst>
              <a:ext uri="{FF2B5EF4-FFF2-40B4-BE49-F238E27FC236}">
                <a16:creationId xmlns:a16="http://schemas.microsoft.com/office/drawing/2014/main" id="{085792B0-014B-44DE-921F-B1D51CFDB543}"/>
              </a:ext>
            </a:extLst>
          </p:cNvPr>
          <p:cNvGrpSpPr/>
          <p:nvPr/>
        </p:nvGrpSpPr>
        <p:grpSpPr>
          <a:xfrm>
            <a:off x="1836027" y="2650200"/>
            <a:ext cx="2296440" cy="889560"/>
            <a:chOff x="1836027" y="2650200"/>
            <a:chExt cx="2296440" cy="889560"/>
          </a:xfrm>
        </p:grpSpPr>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20DBCF06-7B56-48A9-A58E-67AA149D4995}"/>
                    </a:ext>
                  </a:extLst>
                </p14:cNvPr>
                <p14:cNvContentPartPr/>
                <p14:nvPr/>
              </p14:nvContentPartPr>
              <p14:xfrm>
                <a:off x="3150387" y="3235560"/>
                <a:ext cx="683280" cy="304200"/>
              </p14:xfrm>
            </p:contentPart>
          </mc:Choice>
          <mc:Fallback>
            <p:pic>
              <p:nvPicPr>
                <p:cNvPr id="7" name="Ink 6">
                  <a:extLst>
                    <a:ext uri="{FF2B5EF4-FFF2-40B4-BE49-F238E27FC236}">
                      <a16:creationId xmlns:a16="http://schemas.microsoft.com/office/drawing/2014/main" id="{20DBCF06-7B56-48A9-A58E-67AA149D4995}"/>
                    </a:ext>
                  </a:extLst>
                </p:cNvPr>
                <p:cNvPicPr/>
                <p:nvPr/>
              </p:nvPicPr>
              <p:blipFill>
                <a:blip r:embed="rId9"/>
                <a:stretch>
                  <a:fillRect/>
                </a:stretch>
              </p:blipFill>
              <p:spPr>
                <a:xfrm>
                  <a:off x="3146065" y="3231240"/>
                  <a:ext cx="691925"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61C01CF2-07E1-45DB-9663-E472BC9B10BA}"/>
                    </a:ext>
                  </a:extLst>
                </p14:cNvPr>
                <p14:cNvContentPartPr/>
                <p14:nvPr/>
              </p14:nvContentPartPr>
              <p14:xfrm>
                <a:off x="1836027" y="2650200"/>
                <a:ext cx="934200" cy="416160"/>
              </p14:xfrm>
            </p:contentPart>
          </mc:Choice>
          <mc:Fallback>
            <p:pic>
              <p:nvPicPr>
                <p:cNvPr id="8" name="Ink 7">
                  <a:extLst>
                    <a:ext uri="{FF2B5EF4-FFF2-40B4-BE49-F238E27FC236}">
                      <a16:creationId xmlns:a16="http://schemas.microsoft.com/office/drawing/2014/main" id="{61C01CF2-07E1-45DB-9663-E472BC9B10BA}"/>
                    </a:ext>
                  </a:extLst>
                </p:cNvPr>
                <p:cNvPicPr/>
                <p:nvPr/>
              </p:nvPicPr>
              <p:blipFill>
                <a:blip r:embed="rId11"/>
                <a:stretch>
                  <a:fillRect/>
                </a:stretch>
              </p:blipFill>
              <p:spPr>
                <a:xfrm>
                  <a:off x="1831707" y="2645880"/>
                  <a:ext cx="94284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C5162D8C-7392-41AA-BE86-5C14FE7418AA}"/>
                    </a:ext>
                  </a:extLst>
                </p14:cNvPr>
                <p14:cNvContentPartPr/>
                <p14:nvPr/>
              </p14:nvContentPartPr>
              <p14:xfrm>
                <a:off x="3489147" y="2948280"/>
                <a:ext cx="643320" cy="434160"/>
              </p14:xfrm>
            </p:contentPart>
          </mc:Choice>
          <mc:Fallback>
            <p:pic>
              <p:nvPicPr>
                <p:cNvPr id="9" name="Ink 8">
                  <a:extLst>
                    <a:ext uri="{FF2B5EF4-FFF2-40B4-BE49-F238E27FC236}">
                      <a16:creationId xmlns:a16="http://schemas.microsoft.com/office/drawing/2014/main" id="{C5162D8C-7392-41AA-BE86-5C14FE7418AA}"/>
                    </a:ext>
                  </a:extLst>
                </p:cNvPr>
                <p:cNvPicPr/>
                <p:nvPr/>
              </p:nvPicPr>
              <p:blipFill>
                <a:blip r:embed="rId13"/>
                <a:stretch>
                  <a:fillRect/>
                </a:stretch>
              </p:blipFill>
              <p:spPr>
                <a:xfrm>
                  <a:off x="3484829" y="2943956"/>
                  <a:ext cx="651955" cy="44280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39DD2DA4-9155-41A9-862B-1860DEB5C541}"/>
                  </a:ext>
                </a:extLst>
              </p14:cNvPr>
              <p14:cNvContentPartPr/>
              <p14:nvPr/>
            </p14:nvContentPartPr>
            <p14:xfrm>
              <a:off x="4083507" y="2586840"/>
              <a:ext cx="239040" cy="734760"/>
            </p14:xfrm>
          </p:contentPart>
        </mc:Choice>
        <mc:Fallback>
          <p:pic>
            <p:nvPicPr>
              <p:cNvPr id="11" name="Ink 10">
                <a:extLst>
                  <a:ext uri="{FF2B5EF4-FFF2-40B4-BE49-F238E27FC236}">
                    <a16:creationId xmlns:a16="http://schemas.microsoft.com/office/drawing/2014/main" id="{39DD2DA4-9155-41A9-862B-1860DEB5C541}"/>
                  </a:ext>
                </a:extLst>
              </p:cNvPr>
              <p:cNvPicPr/>
              <p:nvPr/>
            </p:nvPicPr>
            <p:blipFill>
              <a:blip r:embed="rId15"/>
              <a:stretch>
                <a:fillRect/>
              </a:stretch>
            </p:blipFill>
            <p:spPr>
              <a:xfrm>
                <a:off x="4079187" y="2582522"/>
                <a:ext cx="247680" cy="743396"/>
              </a:xfrm>
              <a:prstGeom prst="rect">
                <a:avLst/>
              </a:prstGeom>
            </p:spPr>
          </p:pic>
        </mc:Fallback>
      </mc:AlternateContent>
      <p:sp>
        <p:nvSpPr>
          <p:cNvPr id="18" name="&quot;Not Allowed&quot; Symbol 17">
            <a:extLst>
              <a:ext uri="{FF2B5EF4-FFF2-40B4-BE49-F238E27FC236}">
                <a16:creationId xmlns:a16="http://schemas.microsoft.com/office/drawing/2014/main" id="{38967AFA-C8D9-42B2-9EAE-D627751379B7}"/>
              </a:ext>
            </a:extLst>
          </p:cNvPr>
          <p:cNvSpPr/>
          <p:nvPr/>
        </p:nvSpPr>
        <p:spPr>
          <a:xfrm>
            <a:off x="2694116" y="3288532"/>
            <a:ext cx="497851" cy="502455"/>
          </a:xfrm>
          <a:prstGeom prst="noSmoking">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001633"/>
              </a:solidFill>
              <a:effectLst/>
              <a:uLnTx/>
              <a:uFillTx/>
              <a:ea typeface="+mn-ea"/>
              <a:cs typeface="+mn-cs"/>
              <a:sym typeface="Arial"/>
            </a:endParaRPr>
          </a:p>
        </p:txBody>
      </p:sp>
      <p:sp>
        <p:nvSpPr>
          <p:cNvPr id="23" name="Lightning Bolt 22">
            <a:extLst>
              <a:ext uri="{FF2B5EF4-FFF2-40B4-BE49-F238E27FC236}">
                <a16:creationId xmlns:a16="http://schemas.microsoft.com/office/drawing/2014/main" id="{ACE927F4-3BD6-4E41-971C-45C2C9FF43F6}"/>
              </a:ext>
            </a:extLst>
          </p:cNvPr>
          <p:cNvSpPr/>
          <p:nvPr/>
        </p:nvSpPr>
        <p:spPr>
          <a:xfrm rot="888469">
            <a:off x="1764356" y="1977453"/>
            <a:ext cx="337491" cy="970455"/>
          </a:xfrm>
          <a:prstGeom prst="lightningBolt">
            <a:avLst/>
          </a:prstGeom>
          <a:solidFill>
            <a:srgbClr val="FFFF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FFFFFF"/>
              </a:solidFill>
              <a:effectLst/>
              <a:uLnTx/>
              <a:uFillTx/>
              <a:ea typeface="+mn-ea"/>
              <a:cs typeface="+mn-cs"/>
              <a:sym typeface="Arial"/>
            </a:endParaRPr>
          </a:p>
        </p:txBody>
      </p:sp>
      <p:sp>
        <p:nvSpPr>
          <p:cNvPr id="24" name="TextBox 23">
            <a:extLst>
              <a:ext uri="{FF2B5EF4-FFF2-40B4-BE49-F238E27FC236}">
                <a16:creationId xmlns:a16="http://schemas.microsoft.com/office/drawing/2014/main" id="{767B24E6-CBC8-4885-BE02-FBFE8B112CA8}"/>
              </a:ext>
            </a:extLst>
          </p:cNvPr>
          <p:cNvSpPr txBox="1"/>
          <p:nvPr/>
        </p:nvSpPr>
        <p:spPr>
          <a:xfrm>
            <a:off x="1209281" y="1717964"/>
            <a:ext cx="1484835" cy="30777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1400" b="0" i="0" u="none" strike="noStrike" kern="0" cap="none" spc="0" normalizeH="0" baseline="0" noProof="0" dirty="0">
                <a:ln>
                  <a:noFill/>
                </a:ln>
                <a:solidFill>
                  <a:srgbClr val="001633"/>
                </a:solidFill>
                <a:effectLst/>
                <a:uLnTx/>
                <a:uFillTx/>
                <a:ea typeface="+mn-ea"/>
                <a:cs typeface="+mn-cs"/>
                <a:sym typeface="Arial"/>
              </a:rPr>
              <a:t>Demand Surge!</a:t>
            </a:r>
          </a:p>
        </p:txBody>
      </p:sp>
      <p:sp>
        <p:nvSpPr>
          <p:cNvPr id="2" name="TextBox 1">
            <a:extLst>
              <a:ext uri="{FF2B5EF4-FFF2-40B4-BE49-F238E27FC236}">
                <a16:creationId xmlns:a16="http://schemas.microsoft.com/office/drawing/2014/main" id="{ECC8BCDA-6DD3-4651-BCF8-88F15022A74A}"/>
              </a:ext>
            </a:extLst>
          </p:cNvPr>
          <p:cNvSpPr txBox="1"/>
          <p:nvPr/>
        </p:nvSpPr>
        <p:spPr>
          <a:xfrm>
            <a:off x="5923495" y="1229029"/>
            <a:ext cx="2936189"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CA" sz="1600" dirty="0">
                <a:solidFill>
                  <a:srgbClr val="FFFFFF"/>
                </a:solidFill>
                <a:latin typeface="+mn-lt"/>
              </a:rPr>
              <a:t>R</a:t>
            </a:r>
            <a:r>
              <a:rPr kumimoji="0" lang="en-CA" sz="1600" b="0" i="0" u="none" strike="noStrike" kern="0" cap="none" spc="0" normalizeH="0" baseline="0" noProof="0" dirty="0" err="1">
                <a:ln>
                  <a:noFill/>
                </a:ln>
                <a:solidFill>
                  <a:srgbClr val="FFFFFF"/>
                </a:solidFill>
                <a:effectLst/>
                <a:uLnTx/>
                <a:uFillTx/>
                <a:latin typeface="+mn-lt"/>
                <a:cs typeface="Arial"/>
                <a:sym typeface="Arial"/>
              </a:rPr>
              <a:t>equire</a:t>
            </a:r>
            <a:r>
              <a:rPr kumimoji="0" lang="en-CA" sz="1600" b="0" i="0" u="none" strike="noStrike" kern="0" cap="none" spc="0" normalizeH="0" baseline="0" noProof="0" dirty="0">
                <a:ln>
                  <a:noFill/>
                </a:ln>
                <a:solidFill>
                  <a:srgbClr val="FFFFFF"/>
                </a:solidFill>
                <a:effectLst/>
                <a:uLnTx/>
                <a:uFillTx/>
                <a:latin typeface="+mn-lt"/>
                <a:cs typeface="Arial"/>
                <a:sym typeface="Arial"/>
              </a:rPr>
              <a:t> lots of power</a:t>
            </a:r>
          </a:p>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lang="en-CA" sz="1600" dirty="0">
              <a:solidFill>
                <a:srgbClr val="FFFFFF"/>
              </a:solidFill>
              <a:latin typeface="+mn-lt"/>
            </a:endParaRPr>
          </a:p>
          <a:p>
            <a:pPr marR="0" lvl="0" algn="l" defTabSz="914400" rtl="0" eaLnBrk="1" fontAlgn="auto" latinLnBrk="0" hangingPunct="1">
              <a:lnSpc>
                <a:spcPct val="100000"/>
              </a:lnSpc>
              <a:spcBef>
                <a:spcPts val="0"/>
              </a:spcBef>
              <a:spcAft>
                <a:spcPts val="0"/>
              </a:spcAft>
              <a:buClr>
                <a:schemeClr val="bg1"/>
              </a:buClr>
              <a:buSzTx/>
              <a:tabLst/>
              <a:defRPr/>
            </a:pPr>
            <a:r>
              <a:rPr kumimoji="0" lang="en-CA" sz="1600" b="0" i="0" u="none" strike="noStrike" kern="0" cap="none" spc="0" normalizeH="0" baseline="0" noProof="0" dirty="0">
                <a:ln>
                  <a:noFill/>
                </a:ln>
                <a:solidFill>
                  <a:srgbClr val="FFFFFF"/>
                </a:solidFill>
                <a:effectLst/>
                <a:uLnTx/>
                <a:uFillTx/>
                <a:latin typeface="+mn-lt"/>
                <a:cs typeface="Arial"/>
                <a:sym typeface="Arial"/>
              </a:rPr>
              <a:t> </a:t>
            </a:r>
          </a:p>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CA" sz="1600" dirty="0">
                <a:solidFill>
                  <a:srgbClr val="FFFFFF"/>
                </a:solidFill>
                <a:latin typeface="+mn-lt"/>
              </a:rPr>
              <a:t>U</a:t>
            </a:r>
            <a:r>
              <a:rPr kumimoji="0" lang="en-CA" sz="1600" b="0" i="0" u="none" strike="noStrike" kern="0" cap="none" spc="0" normalizeH="0" baseline="0" noProof="0" dirty="0" err="1">
                <a:ln>
                  <a:noFill/>
                </a:ln>
                <a:solidFill>
                  <a:srgbClr val="FFFFFF"/>
                </a:solidFill>
                <a:effectLst/>
                <a:uLnTx/>
                <a:uFillTx/>
                <a:latin typeface="+mn-lt"/>
                <a:cs typeface="Arial"/>
                <a:sym typeface="Arial"/>
              </a:rPr>
              <a:t>nplanned</a:t>
            </a:r>
            <a:r>
              <a:rPr kumimoji="0" lang="en-CA" sz="1600" b="0" i="0" u="none" strike="noStrike" kern="0" cap="none" spc="0" normalizeH="0" baseline="0" noProof="0" dirty="0">
                <a:ln>
                  <a:noFill/>
                </a:ln>
                <a:solidFill>
                  <a:srgbClr val="FFFFFF"/>
                </a:solidFill>
                <a:effectLst/>
                <a:uLnTx/>
                <a:uFillTx/>
                <a:latin typeface="+mn-lt"/>
                <a:cs typeface="Arial"/>
                <a:sym typeface="Arial"/>
              </a:rPr>
              <a:t> surge </a:t>
            </a:r>
            <a:r>
              <a:rPr lang="en-CA" sz="1600" dirty="0">
                <a:solidFill>
                  <a:srgbClr val="FFFFFF"/>
                </a:solidFill>
                <a:latin typeface="+mn-lt"/>
              </a:rPr>
              <a:t>= </a:t>
            </a:r>
            <a:r>
              <a:rPr lang="en-CA" sz="1600" b="1" dirty="0">
                <a:solidFill>
                  <a:srgbClr val="FF0000"/>
                </a:solidFill>
                <a:latin typeface="+mn-lt"/>
              </a:rPr>
              <a:t>Operational outage</a:t>
            </a:r>
          </a:p>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kumimoji="0" lang="en-CA" sz="1600" b="0" i="0" u="none" strike="noStrike" kern="0" cap="none" spc="0" normalizeH="0" baseline="0" noProof="0" dirty="0">
              <a:ln>
                <a:noFill/>
              </a:ln>
              <a:solidFill>
                <a:srgbClr val="FFFFFF"/>
              </a:solidFill>
              <a:effectLst/>
              <a:uLnTx/>
              <a:uFillTx/>
              <a:latin typeface="+mn-lt"/>
              <a:cs typeface="Arial"/>
              <a:sym typeface="Arial"/>
            </a:endParaRPr>
          </a:p>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endParaRPr lang="en-CA" sz="1600" dirty="0">
              <a:solidFill>
                <a:srgbClr val="FFFFFF"/>
              </a:solidFill>
              <a:latin typeface="+mn-lt"/>
            </a:endParaRPr>
          </a:p>
          <a:p>
            <a:pPr marL="285750" marR="0" lvl="0" indent="-285750" algn="l"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CA" sz="1600" b="0" i="0" u="none" strike="noStrike" kern="0" cap="none" spc="0" normalizeH="0" baseline="0" noProof="0" dirty="0">
                <a:ln>
                  <a:noFill/>
                </a:ln>
                <a:solidFill>
                  <a:srgbClr val="FFFFFF"/>
                </a:solidFill>
                <a:effectLst/>
                <a:uLnTx/>
                <a:uFillTx/>
                <a:latin typeface="+mn-lt"/>
                <a:cs typeface="Arial"/>
                <a:sym typeface="Arial"/>
              </a:rPr>
              <a:t>Need to find power</a:t>
            </a:r>
          </a:p>
        </p:txBody>
      </p:sp>
      <p:sp>
        <p:nvSpPr>
          <p:cNvPr id="3" name="TextBox 2">
            <a:extLst>
              <a:ext uri="{FF2B5EF4-FFF2-40B4-BE49-F238E27FC236}">
                <a16:creationId xmlns:a16="http://schemas.microsoft.com/office/drawing/2014/main" id="{4ED6EB24-F953-4405-A8E1-02EA52B0B428}"/>
              </a:ext>
            </a:extLst>
          </p:cNvPr>
          <p:cNvSpPr txBox="1"/>
          <p:nvPr/>
        </p:nvSpPr>
        <p:spPr>
          <a:xfrm>
            <a:off x="5947337" y="551397"/>
            <a:ext cx="2936189"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2500" b="0" i="0" u="none" strike="noStrike" kern="0" cap="none" spc="0" normalizeH="0" baseline="0" noProof="0" dirty="0">
                <a:ln>
                  <a:noFill/>
                </a:ln>
                <a:solidFill>
                  <a:srgbClr val="FFFFFF"/>
                </a:solidFill>
                <a:effectLst/>
                <a:uLnTx/>
                <a:uFillTx/>
                <a:latin typeface="+mn-lt"/>
                <a:cs typeface="Arial"/>
                <a:sym typeface="Arial"/>
              </a:rPr>
              <a:t>Motivation:</a:t>
            </a:r>
          </a:p>
        </p:txBody>
      </p:sp>
    </p:spTree>
    <p:extLst>
      <p:ext uri="{BB962C8B-B14F-4D97-AF65-F5344CB8AC3E}">
        <p14:creationId xmlns:p14="http://schemas.microsoft.com/office/powerpoint/2010/main" val="87566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1331750-1E08-4864-8F94-CD6EAB62C91B}"/>
              </a:ext>
            </a:extLst>
          </p:cNvPr>
          <p:cNvPicPr>
            <a:picLocks noChangeAspect="1"/>
          </p:cNvPicPr>
          <p:nvPr/>
        </p:nvPicPr>
        <p:blipFill>
          <a:blip r:embed="rId3"/>
          <a:stretch>
            <a:fillRect/>
          </a:stretch>
        </p:blipFill>
        <p:spPr>
          <a:xfrm>
            <a:off x="284316" y="494777"/>
            <a:ext cx="5516141" cy="4153946"/>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EF9B063-4A77-425E-9914-BAEA94D789C4}"/>
                  </a:ext>
                </a:extLst>
              </p14:cNvPr>
              <p14:cNvContentPartPr/>
              <p14:nvPr/>
            </p14:nvContentPartPr>
            <p14:xfrm>
              <a:off x="4589307" y="2974920"/>
              <a:ext cx="2520" cy="360"/>
            </p14:xfrm>
          </p:contentPart>
        </mc:Choice>
        <mc:Fallback>
          <p:pic>
            <p:nvPicPr>
              <p:cNvPr id="5" name="Ink 4">
                <a:extLst>
                  <a:ext uri="{FF2B5EF4-FFF2-40B4-BE49-F238E27FC236}">
                    <a16:creationId xmlns:a16="http://schemas.microsoft.com/office/drawing/2014/main" id="{8EF9B063-4A77-425E-9914-BAEA94D789C4}"/>
                  </a:ext>
                </a:extLst>
              </p:cNvPr>
              <p:cNvPicPr/>
              <p:nvPr/>
            </p:nvPicPr>
            <p:blipFill>
              <a:blip r:embed="rId5"/>
              <a:stretch>
                <a:fillRect/>
              </a:stretch>
            </p:blipFill>
            <p:spPr>
              <a:xfrm>
                <a:off x="4584987" y="2970600"/>
                <a:ext cx="11160" cy="9000"/>
              </a:xfrm>
              <a:prstGeom prst="rect">
                <a:avLst/>
              </a:prstGeom>
            </p:spPr>
          </p:pic>
        </mc:Fallback>
      </mc:AlternateContent>
      <p:grpSp>
        <p:nvGrpSpPr>
          <p:cNvPr id="10" name="Group 9">
            <a:extLst>
              <a:ext uri="{FF2B5EF4-FFF2-40B4-BE49-F238E27FC236}">
                <a16:creationId xmlns:a16="http://schemas.microsoft.com/office/drawing/2014/main" id="{085792B0-014B-44DE-921F-B1D51CFDB543}"/>
              </a:ext>
            </a:extLst>
          </p:cNvPr>
          <p:cNvGrpSpPr/>
          <p:nvPr/>
        </p:nvGrpSpPr>
        <p:grpSpPr>
          <a:xfrm>
            <a:off x="1836027" y="2650200"/>
            <a:ext cx="2296440" cy="889560"/>
            <a:chOff x="1836027" y="2650200"/>
            <a:chExt cx="2296440" cy="889560"/>
          </a:xfrm>
        </p:grpSpPr>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20DBCF06-7B56-48A9-A58E-67AA149D4995}"/>
                    </a:ext>
                  </a:extLst>
                </p14:cNvPr>
                <p14:cNvContentPartPr/>
                <p14:nvPr/>
              </p14:nvContentPartPr>
              <p14:xfrm>
                <a:off x="3150387" y="3235560"/>
                <a:ext cx="683280" cy="304200"/>
              </p14:xfrm>
            </p:contentPart>
          </mc:Choice>
          <mc:Fallback>
            <p:pic>
              <p:nvPicPr>
                <p:cNvPr id="7" name="Ink 6">
                  <a:extLst>
                    <a:ext uri="{FF2B5EF4-FFF2-40B4-BE49-F238E27FC236}">
                      <a16:creationId xmlns:a16="http://schemas.microsoft.com/office/drawing/2014/main" id="{20DBCF06-7B56-48A9-A58E-67AA149D4995}"/>
                    </a:ext>
                  </a:extLst>
                </p:cNvPr>
                <p:cNvPicPr/>
                <p:nvPr/>
              </p:nvPicPr>
              <p:blipFill>
                <a:blip r:embed="rId7"/>
                <a:stretch>
                  <a:fillRect/>
                </a:stretch>
              </p:blipFill>
              <p:spPr>
                <a:xfrm>
                  <a:off x="3146065" y="3231240"/>
                  <a:ext cx="691925"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61C01CF2-07E1-45DB-9663-E472BC9B10BA}"/>
                    </a:ext>
                  </a:extLst>
                </p14:cNvPr>
                <p14:cNvContentPartPr/>
                <p14:nvPr/>
              </p14:nvContentPartPr>
              <p14:xfrm>
                <a:off x="1836027" y="2650200"/>
                <a:ext cx="934200" cy="416160"/>
              </p14:xfrm>
            </p:contentPart>
          </mc:Choice>
          <mc:Fallback>
            <p:pic>
              <p:nvPicPr>
                <p:cNvPr id="8" name="Ink 7">
                  <a:extLst>
                    <a:ext uri="{FF2B5EF4-FFF2-40B4-BE49-F238E27FC236}">
                      <a16:creationId xmlns:a16="http://schemas.microsoft.com/office/drawing/2014/main" id="{61C01CF2-07E1-45DB-9663-E472BC9B10BA}"/>
                    </a:ext>
                  </a:extLst>
                </p:cNvPr>
                <p:cNvPicPr/>
                <p:nvPr/>
              </p:nvPicPr>
              <p:blipFill>
                <a:blip r:embed="rId9"/>
                <a:stretch>
                  <a:fillRect/>
                </a:stretch>
              </p:blipFill>
              <p:spPr>
                <a:xfrm>
                  <a:off x="1831707" y="2645880"/>
                  <a:ext cx="94284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C5162D8C-7392-41AA-BE86-5C14FE7418AA}"/>
                    </a:ext>
                  </a:extLst>
                </p14:cNvPr>
                <p14:cNvContentPartPr/>
                <p14:nvPr/>
              </p14:nvContentPartPr>
              <p14:xfrm>
                <a:off x="3489147" y="2948280"/>
                <a:ext cx="643320" cy="434160"/>
              </p14:xfrm>
            </p:contentPart>
          </mc:Choice>
          <mc:Fallback>
            <p:pic>
              <p:nvPicPr>
                <p:cNvPr id="9" name="Ink 8">
                  <a:extLst>
                    <a:ext uri="{FF2B5EF4-FFF2-40B4-BE49-F238E27FC236}">
                      <a16:creationId xmlns:a16="http://schemas.microsoft.com/office/drawing/2014/main" id="{C5162D8C-7392-41AA-BE86-5C14FE7418AA}"/>
                    </a:ext>
                  </a:extLst>
                </p:cNvPr>
                <p:cNvPicPr/>
                <p:nvPr/>
              </p:nvPicPr>
              <p:blipFill>
                <a:blip r:embed="rId11"/>
                <a:stretch>
                  <a:fillRect/>
                </a:stretch>
              </p:blipFill>
              <p:spPr>
                <a:xfrm>
                  <a:off x="3484829" y="2943956"/>
                  <a:ext cx="651955" cy="44280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39DD2DA4-9155-41A9-862B-1860DEB5C541}"/>
                  </a:ext>
                </a:extLst>
              </p14:cNvPr>
              <p14:cNvContentPartPr/>
              <p14:nvPr/>
            </p14:nvContentPartPr>
            <p14:xfrm>
              <a:off x="4083507" y="2586840"/>
              <a:ext cx="239040" cy="734760"/>
            </p14:xfrm>
          </p:contentPart>
        </mc:Choice>
        <mc:Fallback>
          <p:pic>
            <p:nvPicPr>
              <p:cNvPr id="11" name="Ink 10">
                <a:extLst>
                  <a:ext uri="{FF2B5EF4-FFF2-40B4-BE49-F238E27FC236}">
                    <a16:creationId xmlns:a16="http://schemas.microsoft.com/office/drawing/2014/main" id="{39DD2DA4-9155-41A9-862B-1860DEB5C541}"/>
                  </a:ext>
                </a:extLst>
              </p:cNvPr>
              <p:cNvPicPr/>
              <p:nvPr/>
            </p:nvPicPr>
            <p:blipFill>
              <a:blip r:embed="rId13"/>
              <a:stretch>
                <a:fillRect/>
              </a:stretch>
            </p:blipFill>
            <p:spPr>
              <a:xfrm>
                <a:off x="4079187" y="2582522"/>
                <a:ext cx="247680" cy="743396"/>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 name="Ink 25">
                <a:extLst>
                  <a:ext uri="{FF2B5EF4-FFF2-40B4-BE49-F238E27FC236}">
                    <a16:creationId xmlns:a16="http://schemas.microsoft.com/office/drawing/2014/main" id="{7EA7F94A-5F64-461E-938B-93C76A80F196}"/>
                  </a:ext>
                </a:extLst>
              </p14:cNvPr>
              <p14:cNvContentPartPr/>
              <p14:nvPr/>
            </p14:nvContentPartPr>
            <p14:xfrm>
              <a:off x="1280182" y="3077338"/>
              <a:ext cx="639720" cy="326160"/>
            </p14:xfrm>
          </p:contentPart>
        </mc:Choice>
        <mc:Fallback>
          <p:pic>
            <p:nvPicPr>
              <p:cNvPr id="26" name="Ink 25">
                <a:extLst>
                  <a:ext uri="{FF2B5EF4-FFF2-40B4-BE49-F238E27FC236}">
                    <a16:creationId xmlns:a16="http://schemas.microsoft.com/office/drawing/2014/main" id="{7EA7F94A-5F64-461E-938B-93C76A80F196}"/>
                  </a:ext>
                </a:extLst>
              </p:cNvPr>
              <p:cNvPicPr/>
              <p:nvPr/>
            </p:nvPicPr>
            <p:blipFill>
              <a:blip r:embed="rId15"/>
              <a:stretch>
                <a:fillRect/>
              </a:stretch>
            </p:blipFill>
            <p:spPr>
              <a:xfrm>
                <a:off x="1271182" y="3068328"/>
                <a:ext cx="657360" cy="343819"/>
              </a:xfrm>
              <a:prstGeom prst="rect">
                <a:avLst/>
              </a:prstGeom>
            </p:spPr>
          </p:pic>
        </mc:Fallback>
      </mc:AlternateContent>
      <p:sp>
        <p:nvSpPr>
          <p:cNvPr id="27" name="Callout: Up Arrow 26">
            <a:extLst>
              <a:ext uri="{FF2B5EF4-FFF2-40B4-BE49-F238E27FC236}">
                <a16:creationId xmlns:a16="http://schemas.microsoft.com/office/drawing/2014/main" id="{CB3D213A-3900-4546-A098-C10BE5881833}"/>
              </a:ext>
            </a:extLst>
          </p:cNvPr>
          <p:cNvSpPr/>
          <p:nvPr/>
        </p:nvSpPr>
        <p:spPr>
          <a:xfrm>
            <a:off x="1324385" y="3382440"/>
            <a:ext cx="683280" cy="927646"/>
          </a:xfrm>
          <a:prstGeom prst="upArrow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800" b="0" i="0" u="none" strike="noStrike" kern="0" cap="none" spc="0" normalizeH="0" baseline="0" noProof="0" dirty="0">
                <a:ln>
                  <a:noFill/>
                </a:ln>
                <a:solidFill>
                  <a:srgbClr val="001633"/>
                </a:solidFill>
                <a:effectLst/>
                <a:uLnTx/>
                <a:uFillTx/>
                <a:latin typeface="Arial"/>
                <a:ea typeface="+mn-ea"/>
                <a:cs typeface="+mn-cs"/>
                <a:sym typeface="Arial"/>
              </a:rPr>
              <a:t>Additional Capacity</a:t>
            </a:r>
          </a:p>
        </p:txBody>
      </p:sp>
    </p:spTree>
    <p:extLst>
      <p:ext uri="{BB962C8B-B14F-4D97-AF65-F5344CB8AC3E}">
        <p14:creationId xmlns:p14="http://schemas.microsoft.com/office/powerpoint/2010/main" val="3773923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572CEA-6674-4296-B4C2-A2FE80C6F563}"/>
              </a:ext>
            </a:extLst>
          </p:cNvPr>
          <p:cNvSpPr>
            <a:spLocks noGrp="1"/>
          </p:cNvSpPr>
          <p:nvPr>
            <p:ph type="body" idx="1"/>
          </p:nvPr>
        </p:nvSpPr>
        <p:spPr/>
        <p:txBody>
          <a:bodyPr/>
          <a:lstStyle/>
          <a:p>
            <a:endParaRPr lang="en-US" dirty="0"/>
          </a:p>
          <a:p>
            <a:pPr marL="155575" indent="0">
              <a:buNone/>
            </a:pPr>
            <a:endParaRPr lang="en-US" dirty="0"/>
          </a:p>
        </p:txBody>
      </p:sp>
      <p:sp>
        <p:nvSpPr>
          <p:cNvPr id="4" name="TextBox 3">
            <a:extLst>
              <a:ext uri="{FF2B5EF4-FFF2-40B4-BE49-F238E27FC236}">
                <a16:creationId xmlns:a16="http://schemas.microsoft.com/office/drawing/2014/main" id="{0BA6711B-A406-4639-8F66-2325DB6A954B}"/>
              </a:ext>
            </a:extLst>
          </p:cNvPr>
          <p:cNvSpPr txBox="1"/>
          <p:nvPr/>
        </p:nvSpPr>
        <p:spPr>
          <a:xfrm>
            <a:off x="315599" y="1085651"/>
            <a:ext cx="4679122"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By analyzing past data</a:t>
            </a:r>
            <a:r>
              <a:rPr kumimoji="0" lang="en-US" sz="1400" b="0" i="0" u="none" strike="noStrike" kern="0" cap="none" spc="0" normalizeH="0" baseline="0" noProof="0">
                <a:ln>
                  <a:noFill/>
                </a:ln>
                <a:solidFill>
                  <a:srgbClr val="FFFFFF"/>
                </a:solidFill>
                <a:effectLst/>
                <a:uLnTx/>
                <a:uFillTx/>
                <a:latin typeface="Arial"/>
                <a:cs typeface="Arial"/>
                <a:sym typeface="Arial"/>
              </a:rPr>
              <a:t>,</a:t>
            </a:r>
            <a:r>
              <a:rPr kumimoji="0" lang="en-US" sz="1400" b="0" i="0" u="none" strike="noStrike" kern="0" cap="none" spc="0" normalizeH="0" baseline="0" noProof="0" dirty="0">
                <a:ln>
                  <a:noFill/>
                </a:ln>
                <a:solidFill>
                  <a:srgbClr val="FFFFFF"/>
                </a:solidFill>
                <a:effectLst/>
                <a:uLnTx/>
                <a:uFillTx/>
                <a:latin typeface="Arial"/>
                <a:cs typeface="Arial"/>
                <a:sym typeface="Arial"/>
              </a:rPr>
              <a:t> we can model the demand of power for by region we are trying to mitigate the economic hit incurred by having to purchase power from other areas of the grid by pre purchasing appropriate amounts of power.</a:t>
            </a:r>
          </a:p>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CA" sz="1400" b="0" i="0" u="none" strike="noStrike" kern="0" cap="none" spc="0" normalizeH="0" baseline="0" noProof="0" dirty="0">
                <a:ln>
                  <a:noFill/>
                </a:ln>
                <a:solidFill>
                  <a:srgbClr val="FFFFFF"/>
                </a:solidFill>
                <a:effectLst/>
                <a:uLnTx/>
                <a:uFillTx/>
                <a:latin typeface="Arial"/>
                <a:cs typeface="Arial"/>
                <a:sym typeface="Arial"/>
              </a:rPr>
              <a:t>We have developed models that have the ability to intelligently recommend power purchases to both reduce incurred costs to and minimize carbon footprint in market in these 5 Norwegian cities.</a:t>
            </a:r>
          </a:p>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dirty="0">
              <a:ln>
                <a:noFill/>
              </a:ln>
              <a:solidFill>
                <a:srgbClr val="FFFFFF"/>
              </a:solidFill>
              <a:effectLst/>
              <a:uLnTx/>
              <a:uFillTx/>
              <a:latin typeface="Arial"/>
              <a:cs typeface="Arial"/>
              <a:sym typeface="Arial"/>
            </a:endParaRPr>
          </a:p>
        </p:txBody>
      </p:sp>
      <p:grpSp>
        <p:nvGrpSpPr>
          <p:cNvPr id="77" name="Group 76">
            <a:extLst>
              <a:ext uri="{FF2B5EF4-FFF2-40B4-BE49-F238E27FC236}">
                <a16:creationId xmlns:a16="http://schemas.microsoft.com/office/drawing/2014/main" id="{E6C9D64D-7B2E-46EB-B370-EB59E9AB33E2}"/>
              </a:ext>
            </a:extLst>
          </p:cNvPr>
          <p:cNvGrpSpPr/>
          <p:nvPr/>
        </p:nvGrpSpPr>
        <p:grpSpPr>
          <a:xfrm>
            <a:off x="4742015" y="2234278"/>
            <a:ext cx="2830505" cy="2335734"/>
            <a:chOff x="1120526" y="488292"/>
            <a:chExt cx="4830508" cy="3731382"/>
          </a:xfrm>
        </p:grpSpPr>
        <p:grpSp>
          <p:nvGrpSpPr>
            <p:cNvPr id="78" name="Group 77">
              <a:extLst>
                <a:ext uri="{FF2B5EF4-FFF2-40B4-BE49-F238E27FC236}">
                  <a16:creationId xmlns:a16="http://schemas.microsoft.com/office/drawing/2014/main" id="{84386B15-BF4C-47ED-A319-91D249AB0E4B}"/>
                </a:ext>
              </a:extLst>
            </p:cNvPr>
            <p:cNvGrpSpPr/>
            <p:nvPr/>
          </p:nvGrpSpPr>
          <p:grpSpPr>
            <a:xfrm>
              <a:off x="3074325" y="3692714"/>
              <a:ext cx="561309" cy="524975"/>
              <a:chOff x="3912073" y="4133989"/>
              <a:chExt cx="561309" cy="524975"/>
            </a:xfrm>
            <a:solidFill>
              <a:schemeClr val="accent1">
                <a:lumMod val="40000"/>
                <a:lumOff val="60000"/>
              </a:schemeClr>
            </a:solidFill>
          </p:grpSpPr>
          <p:sp>
            <p:nvSpPr>
              <p:cNvPr id="144" name="Freeform 17">
                <a:extLst>
                  <a:ext uri="{FF2B5EF4-FFF2-40B4-BE49-F238E27FC236}">
                    <a16:creationId xmlns:a16="http://schemas.microsoft.com/office/drawing/2014/main" id="{EAB04A7E-36A9-47B0-A445-057D621C2B9B}"/>
                  </a:ext>
                </a:extLst>
              </p:cNvPr>
              <p:cNvSpPr>
                <a:spLocks/>
              </p:cNvSpPr>
              <p:nvPr/>
            </p:nvSpPr>
            <p:spPr bwMode="auto">
              <a:xfrm>
                <a:off x="3912073" y="4133989"/>
                <a:ext cx="249331" cy="434764"/>
              </a:xfrm>
              <a:custGeom>
                <a:avLst/>
                <a:gdLst>
                  <a:gd name="T0" fmla="*/ 110 w 995"/>
                  <a:gd name="T1" fmla="*/ 609 h 1735"/>
                  <a:gd name="T2" fmla="*/ 50 w 995"/>
                  <a:gd name="T3" fmla="*/ 569 h 1735"/>
                  <a:gd name="T4" fmla="*/ 5 w 995"/>
                  <a:gd name="T5" fmla="*/ 479 h 1735"/>
                  <a:gd name="T6" fmla="*/ 30 w 995"/>
                  <a:gd name="T7" fmla="*/ 429 h 1735"/>
                  <a:gd name="T8" fmla="*/ 0 w 995"/>
                  <a:gd name="T9" fmla="*/ 329 h 1735"/>
                  <a:gd name="T10" fmla="*/ 150 w 995"/>
                  <a:gd name="T11" fmla="*/ 279 h 1735"/>
                  <a:gd name="T12" fmla="*/ 315 w 995"/>
                  <a:gd name="T13" fmla="*/ 269 h 1735"/>
                  <a:gd name="T14" fmla="*/ 410 w 995"/>
                  <a:gd name="T15" fmla="*/ 219 h 1735"/>
                  <a:gd name="T16" fmla="*/ 525 w 995"/>
                  <a:gd name="T17" fmla="*/ 194 h 1735"/>
                  <a:gd name="T18" fmla="*/ 570 w 995"/>
                  <a:gd name="T19" fmla="*/ 69 h 1735"/>
                  <a:gd name="T20" fmla="*/ 718 w 995"/>
                  <a:gd name="T21" fmla="*/ 0 h 1735"/>
                  <a:gd name="T22" fmla="*/ 816 w 995"/>
                  <a:gd name="T23" fmla="*/ 134 h 1735"/>
                  <a:gd name="T24" fmla="*/ 995 w 995"/>
                  <a:gd name="T25" fmla="*/ 74 h 1735"/>
                  <a:gd name="T26" fmla="*/ 995 w 995"/>
                  <a:gd name="T27" fmla="*/ 234 h 1735"/>
                  <a:gd name="T28" fmla="*/ 920 w 995"/>
                  <a:gd name="T29" fmla="*/ 444 h 1735"/>
                  <a:gd name="T30" fmla="*/ 889 w 995"/>
                  <a:gd name="T31" fmla="*/ 614 h 1735"/>
                  <a:gd name="T32" fmla="*/ 841 w 995"/>
                  <a:gd name="T33" fmla="*/ 839 h 1735"/>
                  <a:gd name="T34" fmla="*/ 725 w 995"/>
                  <a:gd name="T35" fmla="*/ 940 h 1735"/>
                  <a:gd name="T36" fmla="*/ 645 w 995"/>
                  <a:gd name="T37" fmla="*/ 1060 h 1735"/>
                  <a:gd name="T38" fmla="*/ 600 w 995"/>
                  <a:gd name="T39" fmla="*/ 1255 h 1735"/>
                  <a:gd name="T40" fmla="*/ 635 w 995"/>
                  <a:gd name="T41" fmla="*/ 1470 h 1735"/>
                  <a:gd name="T42" fmla="*/ 590 w 995"/>
                  <a:gd name="T43" fmla="*/ 1615 h 1735"/>
                  <a:gd name="T44" fmla="*/ 420 w 995"/>
                  <a:gd name="T45" fmla="*/ 1675 h 1735"/>
                  <a:gd name="T46" fmla="*/ 275 w 995"/>
                  <a:gd name="T47" fmla="*/ 1735 h 1735"/>
                  <a:gd name="T48" fmla="*/ 315 w 995"/>
                  <a:gd name="T49" fmla="*/ 1615 h 1735"/>
                  <a:gd name="T50" fmla="*/ 260 w 995"/>
                  <a:gd name="T51" fmla="*/ 1525 h 1735"/>
                  <a:gd name="T52" fmla="*/ 140 w 995"/>
                  <a:gd name="T53" fmla="*/ 1510 h 1735"/>
                  <a:gd name="T54" fmla="*/ 90 w 995"/>
                  <a:gd name="T55" fmla="*/ 1015 h 1735"/>
                  <a:gd name="T56" fmla="*/ 225 w 995"/>
                  <a:gd name="T57" fmla="*/ 1020 h 1735"/>
                  <a:gd name="T58" fmla="*/ 360 w 995"/>
                  <a:gd name="T59" fmla="*/ 1120 h 1735"/>
                  <a:gd name="T60" fmla="*/ 545 w 995"/>
                  <a:gd name="T61" fmla="*/ 1080 h 1735"/>
                  <a:gd name="T62" fmla="*/ 575 w 995"/>
                  <a:gd name="T63" fmla="*/ 1030 h 1735"/>
                  <a:gd name="T64" fmla="*/ 450 w 995"/>
                  <a:gd name="T65" fmla="*/ 1030 h 1735"/>
                  <a:gd name="T66" fmla="*/ 380 w 995"/>
                  <a:gd name="T67" fmla="*/ 955 h 1735"/>
                  <a:gd name="T68" fmla="*/ 335 w 995"/>
                  <a:gd name="T69" fmla="*/ 910 h 1735"/>
                  <a:gd name="T70" fmla="*/ 390 w 995"/>
                  <a:gd name="T71" fmla="*/ 824 h 1735"/>
                  <a:gd name="T72" fmla="*/ 485 w 995"/>
                  <a:gd name="T73" fmla="*/ 849 h 1735"/>
                  <a:gd name="T74" fmla="*/ 510 w 995"/>
                  <a:gd name="T75" fmla="*/ 729 h 1735"/>
                  <a:gd name="T76" fmla="*/ 615 w 995"/>
                  <a:gd name="T77" fmla="*/ 714 h 1735"/>
                  <a:gd name="T78" fmla="*/ 660 w 995"/>
                  <a:gd name="T79" fmla="*/ 659 h 1735"/>
                  <a:gd name="T80" fmla="*/ 485 w 995"/>
                  <a:gd name="T81" fmla="*/ 639 h 1735"/>
                  <a:gd name="T82" fmla="*/ 455 w 995"/>
                  <a:gd name="T83" fmla="*/ 554 h 1735"/>
                  <a:gd name="T84" fmla="*/ 560 w 995"/>
                  <a:gd name="T85" fmla="*/ 464 h 1735"/>
                  <a:gd name="T86" fmla="*/ 615 w 995"/>
                  <a:gd name="T87" fmla="*/ 369 h 1735"/>
                  <a:gd name="T88" fmla="*/ 510 w 995"/>
                  <a:gd name="T89" fmla="*/ 384 h 1735"/>
                  <a:gd name="T90" fmla="*/ 425 w 995"/>
                  <a:gd name="T91" fmla="*/ 479 h 1735"/>
                  <a:gd name="T92" fmla="*/ 360 w 995"/>
                  <a:gd name="T93" fmla="*/ 459 h 1735"/>
                  <a:gd name="T94" fmla="*/ 330 w 995"/>
                  <a:gd name="T95" fmla="*/ 494 h 1735"/>
                  <a:gd name="T96" fmla="*/ 350 w 995"/>
                  <a:gd name="T97" fmla="*/ 584 h 1735"/>
                  <a:gd name="T98" fmla="*/ 320 w 995"/>
                  <a:gd name="T99" fmla="*/ 659 h 1735"/>
                  <a:gd name="T100" fmla="*/ 230 w 995"/>
                  <a:gd name="T101" fmla="*/ 699 h 1735"/>
                  <a:gd name="T102" fmla="*/ 230 w 995"/>
                  <a:gd name="T103" fmla="*/ 599 h 1735"/>
                  <a:gd name="T104" fmla="*/ 225 w 995"/>
                  <a:gd name="T105" fmla="*/ 494 h 1735"/>
                  <a:gd name="T106" fmla="*/ 150 w 995"/>
                  <a:gd name="T107" fmla="*/ 419 h 1735"/>
                  <a:gd name="T108" fmla="*/ 155 w 995"/>
                  <a:gd name="T109" fmla="*/ 534 h 1735"/>
                  <a:gd name="T110" fmla="*/ 110 w 995"/>
                  <a:gd name="T111" fmla="*/ 609 h 17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95"/>
                  <a:gd name="T169" fmla="*/ 0 h 1735"/>
                  <a:gd name="T170" fmla="*/ 995 w 995"/>
                  <a:gd name="T171" fmla="*/ 1735 h 173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95" h="1735">
                    <a:moveTo>
                      <a:pt x="110" y="609"/>
                    </a:moveTo>
                    <a:lnTo>
                      <a:pt x="50" y="569"/>
                    </a:lnTo>
                    <a:lnTo>
                      <a:pt x="5" y="479"/>
                    </a:lnTo>
                    <a:lnTo>
                      <a:pt x="30" y="429"/>
                    </a:lnTo>
                    <a:lnTo>
                      <a:pt x="0" y="329"/>
                    </a:lnTo>
                    <a:lnTo>
                      <a:pt x="150" y="279"/>
                    </a:lnTo>
                    <a:lnTo>
                      <a:pt x="315" y="269"/>
                    </a:lnTo>
                    <a:lnTo>
                      <a:pt x="410" y="219"/>
                    </a:lnTo>
                    <a:lnTo>
                      <a:pt x="525" y="194"/>
                    </a:lnTo>
                    <a:lnTo>
                      <a:pt x="570" y="69"/>
                    </a:lnTo>
                    <a:lnTo>
                      <a:pt x="718" y="0"/>
                    </a:lnTo>
                    <a:lnTo>
                      <a:pt x="816" y="134"/>
                    </a:lnTo>
                    <a:lnTo>
                      <a:pt x="995" y="74"/>
                    </a:lnTo>
                    <a:lnTo>
                      <a:pt x="995" y="234"/>
                    </a:lnTo>
                    <a:lnTo>
                      <a:pt x="920" y="444"/>
                    </a:lnTo>
                    <a:lnTo>
                      <a:pt x="889" y="614"/>
                    </a:lnTo>
                    <a:lnTo>
                      <a:pt x="841" y="839"/>
                    </a:lnTo>
                    <a:lnTo>
                      <a:pt x="725" y="940"/>
                    </a:lnTo>
                    <a:lnTo>
                      <a:pt x="645" y="1060"/>
                    </a:lnTo>
                    <a:lnTo>
                      <a:pt x="600" y="1255"/>
                    </a:lnTo>
                    <a:lnTo>
                      <a:pt x="635" y="1470"/>
                    </a:lnTo>
                    <a:lnTo>
                      <a:pt x="590" y="1615"/>
                    </a:lnTo>
                    <a:lnTo>
                      <a:pt x="420" y="1675"/>
                    </a:lnTo>
                    <a:lnTo>
                      <a:pt x="275" y="1735"/>
                    </a:lnTo>
                    <a:lnTo>
                      <a:pt x="315" y="1615"/>
                    </a:lnTo>
                    <a:lnTo>
                      <a:pt x="260" y="1525"/>
                    </a:lnTo>
                    <a:lnTo>
                      <a:pt x="140" y="1510"/>
                    </a:lnTo>
                    <a:lnTo>
                      <a:pt x="90" y="1015"/>
                    </a:lnTo>
                    <a:lnTo>
                      <a:pt x="225" y="1020"/>
                    </a:lnTo>
                    <a:lnTo>
                      <a:pt x="360" y="1120"/>
                    </a:lnTo>
                    <a:lnTo>
                      <a:pt x="545" y="1080"/>
                    </a:lnTo>
                    <a:lnTo>
                      <a:pt x="575" y="1030"/>
                    </a:lnTo>
                    <a:lnTo>
                      <a:pt x="450" y="1030"/>
                    </a:lnTo>
                    <a:lnTo>
                      <a:pt x="380" y="955"/>
                    </a:lnTo>
                    <a:lnTo>
                      <a:pt x="335" y="910"/>
                    </a:lnTo>
                    <a:lnTo>
                      <a:pt x="390" y="824"/>
                    </a:lnTo>
                    <a:lnTo>
                      <a:pt x="485" y="849"/>
                    </a:lnTo>
                    <a:lnTo>
                      <a:pt x="510" y="729"/>
                    </a:lnTo>
                    <a:lnTo>
                      <a:pt x="615" y="714"/>
                    </a:lnTo>
                    <a:lnTo>
                      <a:pt x="660" y="659"/>
                    </a:lnTo>
                    <a:lnTo>
                      <a:pt x="485" y="639"/>
                    </a:lnTo>
                    <a:lnTo>
                      <a:pt x="455" y="554"/>
                    </a:lnTo>
                    <a:lnTo>
                      <a:pt x="560" y="464"/>
                    </a:lnTo>
                    <a:lnTo>
                      <a:pt x="615" y="369"/>
                    </a:lnTo>
                    <a:lnTo>
                      <a:pt x="510" y="384"/>
                    </a:lnTo>
                    <a:lnTo>
                      <a:pt x="425" y="479"/>
                    </a:lnTo>
                    <a:lnTo>
                      <a:pt x="360" y="459"/>
                    </a:lnTo>
                    <a:lnTo>
                      <a:pt x="330" y="494"/>
                    </a:lnTo>
                    <a:lnTo>
                      <a:pt x="350" y="584"/>
                    </a:lnTo>
                    <a:lnTo>
                      <a:pt x="320" y="659"/>
                    </a:lnTo>
                    <a:lnTo>
                      <a:pt x="230" y="699"/>
                    </a:lnTo>
                    <a:lnTo>
                      <a:pt x="230" y="599"/>
                    </a:lnTo>
                    <a:lnTo>
                      <a:pt x="225" y="494"/>
                    </a:lnTo>
                    <a:lnTo>
                      <a:pt x="150" y="419"/>
                    </a:lnTo>
                    <a:lnTo>
                      <a:pt x="155" y="534"/>
                    </a:lnTo>
                    <a:lnTo>
                      <a:pt x="110" y="609"/>
                    </a:lnTo>
                    <a:close/>
                  </a:path>
                </a:pathLst>
              </a:custGeom>
              <a:grpFill/>
              <a:ln w="3175" cmpd="sng">
                <a:solidFill>
                  <a:schemeClr val="bg1"/>
                </a:solidFill>
                <a:prstDash val="solid"/>
                <a:round/>
                <a:headEnd/>
                <a:tailEnd/>
              </a:ln>
              <a:effectLst/>
            </p:spPr>
            <p:txBody>
              <a:body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endParaRPr kumimoji="0" lang="zh-CN" altLang="en-US" sz="1200" b="1" i="0" u="none" strike="noStrike" kern="0" cap="none" spc="0" normalizeH="0" baseline="0" noProof="0">
                  <a:ln>
                    <a:noFill/>
                  </a:ln>
                  <a:solidFill>
                    <a:srgbClr val="000000"/>
                  </a:solidFill>
                  <a:effectLst/>
                  <a:uLnTx/>
                  <a:uFillTx/>
                  <a:latin typeface="Arial" charset="0"/>
                  <a:cs typeface="Arial"/>
                  <a:sym typeface="Arial"/>
                </a:endParaRPr>
              </a:p>
            </p:txBody>
          </p:sp>
          <p:sp>
            <p:nvSpPr>
              <p:cNvPr id="145" name="Freeform 18">
                <a:extLst>
                  <a:ext uri="{FF2B5EF4-FFF2-40B4-BE49-F238E27FC236}">
                    <a16:creationId xmlns:a16="http://schemas.microsoft.com/office/drawing/2014/main" id="{6A39CEA4-D178-4C34-9AEE-C824269497BF}"/>
                  </a:ext>
                </a:extLst>
              </p:cNvPr>
              <p:cNvSpPr>
                <a:spLocks/>
              </p:cNvSpPr>
              <p:nvPr/>
            </p:nvSpPr>
            <p:spPr bwMode="auto">
              <a:xfrm>
                <a:off x="4135093" y="4190371"/>
                <a:ext cx="338289" cy="434763"/>
              </a:xfrm>
              <a:custGeom>
                <a:avLst/>
                <a:gdLst>
                  <a:gd name="T0" fmla="*/ 636 w 1351"/>
                  <a:gd name="T1" fmla="*/ 1736 h 1736"/>
                  <a:gd name="T2" fmla="*/ 836 w 1351"/>
                  <a:gd name="T3" fmla="*/ 1571 h 1736"/>
                  <a:gd name="T4" fmla="*/ 931 w 1351"/>
                  <a:gd name="T5" fmla="*/ 1486 h 1736"/>
                  <a:gd name="T6" fmla="*/ 1061 w 1351"/>
                  <a:gd name="T7" fmla="*/ 1441 h 1736"/>
                  <a:gd name="T8" fmla="*/ 1111 w 1351"/>
                  <a:gd name="T9" fmla="*/ 1331 h 1736"/>
                  <a:gd name="T10" fmla="*/ 1181 w 1351"/>
                  <a:gd name="T11" fmla="*/ 1181 h 1736"/>
                  <a:gd name="T12" fmla="*/ 1301 w 1351"/>
                  <a:gd name="T13" fmla="*/ 1181 h 1736"/>
                  <a:gd name="T14" fmla="*/ 1351 w 1351"/>
                  <a:gd name="T15" fmla="*/ 1141 h 1736"/>
                  <a:gd name="T16" fmla="*/ 1211 w 1351"/>
                  <a:gd name="T17" fmla="*/ 1021 h 1736"/>
                  <a:gd name="T18" fmla="*/ 1091 w 1351"/>
                  <a:gd name="T19" fmla="*/ 835 h 1736"/>
                  <a:gd name="T20" fmla="*/ 986 w 1351"/>
                  <a:gd name="T21" fmla="*/ 886 h 1736"/>
                  <a:gd name="T22" fmla="*/ 931 w 1351"/>
                  <a:gd name="T23" fmla="*/ 976 h 1736"/>
                  <a:gd name="T24" fmla="*/ 776 w 1351"/>
                  <a:gd name="T25" fmla="*/ 855 h 1736"/>
                  <a:gd name="T26" fmla="*/ 566 w 1351"/>
                  <a:gd name="T27" fmla="*/ 810 h 1736"/>
                  <a:gd name="T28" fmla="*/ 341 w 1351"/>
                  <a:gd name="T29" fmla="*/ 435 h 1736"/>
                  <a:gd name="T30" fmla="*/ 376 w 1351"/>
                  <a:gd name="T31" fmla="*/ 300 h 1736"/>
                  <a:gd name="T32" fmla="*/ 356 w 1351"/>
                  <a:gd name="T33" fmla="*/ 120 h 1736"/>
                  <a:gd name="T34" fmla="*/ 267 w 1351"/>
                  <a:gd name="T35" fmla="*/ 0 h 1736"/>
                  <a:gd name="T36" fmla="*/ 105 w 1351"/>
                  <a:gd name="T37" fmla="*/ 15 h 1736"/>
                  <a:gd name="T38" fmla="*/ 32 w 1351"/>
                  <a:gd name="T39" fmla="*/ 217 h 1736"/>
                  <a:gd name="T40" fmla="*/ 0 w 1351"/>
                  <a:gd name="T41" fmla="*/ 390 h 1736"/>
                  <a:gd name="T42" fmla="*/ 71 w 1351"/>
                  <a:gd name="T43" fmla="*/ 652 h 1736"/>
                  <a:gd name="T44" fmla="*/ 27 w 1351"/>
                  <a:gd name="T45" fmla="*/ 870 h 1736"/>
                  <a:gd name="T46" fmla="*/ 284 w 1351"/>
                  <a:gd name="T47" fmla="*/ 940 h 1736"/>
                  <a:gd name="T48" fmla="*/ 282 w 1351"/>
                  <a:gd name="T49" fmla="*/ 1093 h 1736"/>
                  <a:gd name="T50" fmla="*/ 222 w 1351"/>
                  <a:gd name="T51" fmla="*/ 1303 h 1736"/>
                  <a:gd name="T52" fmla="*/ 301 w 1351"/>
                  <a:gd name="T53" fmla="*/ 1486 h 1736"/>
                  <a:gd name="T54" fmla="*/ 497 w 1351"/>
                  <a:gd name="T55" fmla="*/ 1578 h 1736"/>
                  <a:gd name="T56" fmla="*/ 524 w 1351"/>
                  <a:gd name="T57" fmla="*/ 1720 h 1736"/>
                  <a:gd name="T58" fmla="*/ 636 w 1351"/>
                  <a:gd name="T59" fmla="*/ 1736 h 17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51"/>
                  <a:gd name="T91" fmla="*/ 0 h 1736"/>
                  <a:gd name="T92" fmla="*/ 1351 w 1351"/>
                  <a:gd name="T93" fmla="*/ 1736 h 17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51" h="1736">
                    <a:moveTo>
                      <a:pt x="636" y="1736"/>
                    </a:moveTo>
                    <a:lnTo>
                      <a:pt x="836" y="1571"/>
                    </a:lnTo>
                    <a:lnTo>
                      <a:pt x="931" y="1486"/>
                    </a:lnTo>
                    <a:lnTo>
                      <a:pt x="1061" y="1441"/>
                    </a:lnTo>
                    <a:lnTo>
                      <a:pt x="1111" y="1331"/>
                    </a:lnTo>
                    <a:lnTo>
                      <a:pt x="1181" y="1181"/>
                    </a:lnTo>
                    <a:lnTo>
                      <a:pt x="1301" y="1181"/>
                    </a:lnTo>
                    <a:lnTo>
                      <a:pt x="1351" y="1141"/>
                    </a:lnTo>
                    <a:lnTo>
                      <a:pt x="1211" y="1021"/>
                    </a:lnTo>
                    <a:lnTo>
                      <a:pt x="1091" y="835"/>
                    </a:lnTo>
                    <a:lnTo>
                      <a:pt x="986" y="886"/>
                    </a:lnTo>
                    <a:lnTo>
                      <a:pt x="931" y="976"/>
                    </a:lnTo>
                    <a:lnTo>
                      <a:pt x="776" y="855"/>
                    </a:lnTo>
                    <a:lnTo>
                      <a:pt x="566" y="810"/>
                    </a:lnTo>
                    <a:lnTo>
                      <a:pt x="341" y="435"/>
                    </a:lnTo>
                    <a:lnTo>
                      <a:pt x="376" y="300"/>
                    </a:lnTo>
                    <a:lnTo>
                      <a:pt x="356" y="120"/>
                    </a:lnTo>
                    <a:lnTo>
                      <a:pt x="267" y="0"/>
                    </a:lnTo>
                    <a:lnTo>
                      <a:pt x="105" y="15"/>
                    </a:lnTo>
                    <a:lnTo>
                      <a:pt x="32" y="217"/>
                    </a:lnTo>
                    <a:lnTo>
                      <a:pt x="0" y="390"/>
                    </a:lnTo>
                    <a:lnTo>
                      <a:pt x="71" y="652"/>
                    </a:lnTo>
                    <a:lnTo>
                      <a:pt x="27" y="870"/>
                    </a:lnTo>
                    <a:lnTo>
                      <a:pt x="284" y="940"/>
                    </a:lnTo>
                    <a:lnTo>
                      <a:pt x="282" y="1093"/>
                    </a:lnTo>
                    <a:lnTo>
                      <a:pt x="222" y="1303"/>
                    </a:lnTo>
                    <a:lnTo>
                      <a:pt x="301" y="1486"/>
                    </a:lnTo>
                    <a:lnTo>
                      <a:pt x="497" y="1578"/>
                    </a:lnTo>
                    <a:lnTo>
                      <a:pt x="524" y="1720"/>
                    </a:lnTo>
                    <a:lnTo>
                      <a:pt x="636" y="1736"/>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6" name="Freeform 19">
                <a:extLst>
                  <a:ext uri="{FF2B5EF4-FFF2-40B4-BE49-F238E27FC236}">
                    <a16:creationId xmlns:a16="http://schemas.microsoft.com/office/drawing/2014/main" id="{64604529-37C7-459F-A0AE-6EC630BB33F5}"/>
                  </a:ext>
                </a:extLst>
              </p:cNvPr>
              <p:cNvSpPr>
                <a:spLocks/>
              </p:cNvSpPr>
              <p:nvPr/>
            </p:nvSpPr>
            <p:spPr bwMode="auto">
              <a:xfrm>
                <a:off x="3982237" y="4286846"/>
                <a:ext cx="311977" cy="372118"/>
              </a:xfrm>
              <a:custGeom>
                <a:avLst/>
                <a:gdLst>
                  <a:gd name="T0" fmla="*/ 36 w 1246"/>
                  <a:gd name="T1" fmla="*/ 1170 h 1485"/>
                  <a:gd name="T2" fmla="*/ 206 w 1246"/>
                  <a:gd name="T3" fmla="*/ 1230 h 1485"/>
                  <a:gd name="T4" fmla="*/ 401 w 1246"/>
                  <a:gd name="T5" fmla="*/ 1215 h 1485"/>
                  <a:gd name="T6" fmla="*/ 321 w 1246"/>
                  <a:gd name="T7" fmla="*/ 1310 h 1485"/>
                  <a:gd name="T8" fmla="*/ 341 w 1246"/>
                  <a:gd name="T9" fmla="*/ 1400 h 1485"/>
                  <a:gd name="T10" fmla="*/ 576 w 1246"/>
                  <a:gd name="T11" fmla="*/ 1380 h 1485"/>
                  <a:gd name="T12" fmla="*/ 791 w 1246"/>
                  <a:gd name="T13" fmla="*/ 1485 h 1485"/>
                  <a:gd name="T14" fmla="*/ 1246 w 1246"/>
                  <a:gd name="T15" fmla="*/ 1350 h 1485"/>
                  <a:gd name="T16" fmla="*/ 1136 w 1246"/>
                  <a:gd name="T17" fmla="*/ 1335 h 1485"/>
                  <a:gd name="T18" fmla="*/ 1106 w 1246"/>
                  <a:gd name="T19" fmla="*/ 1190 h 1485"/>
                  <a:gd name="T20" fmla="*/ 911 w 1246"/>
                  <a:gd name="T21" fmla="*/ 1100 h 1485"/>
                  <a:gd name="T22" fmla="*/ 831 w 1246"/>
                  <a:gd name="T23" fmla="*/ 915 h 1485"/>
                  <a:gd name="T24" fmla="*/ 891 w 1246"/>
                  <a:gd name="T25" fmla="*/ 705 h 1485"/>
                  <a:gd name="T26" fmla="*/ 896 w 1246"/>
                  <a:gd name="T27" fmla="*/ 555 h 1485"/>
                  <a:gd name="T28" fmla="*/ 636 w 1246"/>
                  <a:gd name="T29" fmla="*/ 485 h 1485"/>
                  <a:gd name="T30" fmla="*/ 681 w 1246"/>
                  <a:gd name="T31" fmla="*/ 270 h 1485"/>
                  <a:gd name="T32" fmla="*/ 611 w 1246"/>
                  <a:gd name="T33" fmla="*/ 0 h 1485"/>
                  <a:gd name="T34" fmla="*/ 561 w 1246"/>
                  <a:gd name="T35" fmla="*/ 230 h 1485"/>
                  <a:gd name="T36" fmla="*/ 448 w 1246"/>
                  <a:gd name="T37" fmla="*/ 326 h 1485"/>
                  <a:gd name="T38" fmla="*/ 364 w 1246"/>
                  <a:gd name="T39" fmla="*/ 452 h 1485"/>
                  <a:gd name="T40" fmla="*/ 321 w 1246"/>
                  <a:gd name="T41" fmla="*/ 645 h 1485"/>
                  <a:gd name="T42" fmla="*/ 356 w 1246"/>
                  <a:gd name="T43" fmla="*/ 860 h 1485"/>
                  <a:gd name="T44" fmla="*/ 310 w 1246"/>
                  <a:gd name="T45" fmla="*/ 1004 h 1485"/>
                  <a:gd name="T46" fmla="*/ 139 w 1246"/>
                  <a:gd name="T47" fmla="*/ 1067 h 1485"/>
                  <a:gd name="T48" fmla="*/ 0 w 1246"/>
                  <a:gd name="T49" fmla="*/ 1124 h 1485"/>
                  <a:gd name="T50" fmla="*/ 36 w 1246"/>
                  <a:gd name="T51" fmla="*/ 1170 h 148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6"/>
                  <a:gd name="T79" fmla="*/ 0 h 1485"/>
                  <a:gd name="T80" fmla="*/ 1246 w 1246"/>
                  <a:gd name="T81" fmla="*/ 1485 h 148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6" h="1485">
                    <a:moveTo>
                      <a:pt x="36" y="1170"/>
                    </a:moveTo>
                    <a:lnTo>
                      <a:pt x="206" y="1230"/>
                    </a:lnTo>
                    <a:lnTo>
                      <a:pt x="401" y="1215"/>
                    </a:lnTo>
                    <a:lnTo>
                      <a:pt x="321" y="1310"/>
                    </a:lnTo>
                    <a:lnTo>
                      <a:pt x="341" y="1400"/>
                    </a:lnTo>
                    <a:lnTo>
                      <a:pt x="576" y="1380"/>
                    </a:lnTo>
                    <a:lnTo>
                      <a:pt x="791" y="1485"/>
                    </a:lnTo>
                    <a:lnTo>
                      <a:pt x="1246" y="1350"/>
                    </a:lnTo>
                    <a:lnTo>
                      <a:pt x="1136" y="1335"/>
                    </a:lnTo>
                    <a:lnTo>
                      <a:pt x="1106" y="1190"/>
                    </a:lnTo>
                    <a:lnTo>
                      <a:pt x="911" y="1100"/>
                    </a:lnTo>
                    <a:lnTo>
                      <a:pt x="831" y="915"/>
                    </a:lnTo>
                    <a:lnTo>
                      <a:pt x="891" y="705"/>
                    </a:lnTo>
                    <a:lnTo>
                      <a:pt x="896" y="555"/>
                    </a:lnTo>
                    <a:lnTo>
                      <a:pt x="636" y="485"/>
                    </a:lnTo>
                    <a:lnTo>
                      <a:pt x="681" y="270"/>
                    </a:lnTo>
                    <a:lnTo>
                      <a:pt x="611" y="0"/>
                    </a:lnTo>
                    <a:lnTo>
                      <a:pt x="561" y="230"/>
                    </a:lnTo>
                    <a:lnTo>
                      <a:pt x="448" y="326"/>
                    </a:lnTo>
                    <a:lnTo>
                      <a:pt x="364" y="452"/>
                    </a:lnTo>
                    <a:lnTo>
                      <a:pt x="321" y="645"/>
                    </a:lnTo>
                    <a:lnTo>
                      <a:pt x="356" y="860"/>
                    </a:lnTo>
                    <a:lnTo>
                      <a:pt x="310" y="1004"/>
                    </a:lnTo>
                    <a:lnTo>
                      <a:pt x="139" y="1067"/>
                    </a:lnTo>
                    <a:lnTo>
                      <a:pt x="0" y="1124"/>
                    </a:lnTo>
                    <a:lnTo>
                      <a:pt x="36" y="1170"/>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79" name="Group 78">
              <a:extLst>
                <a:ext uri="{FF2B5EF4-FFF2-40B4-BE49-F238E27FC236}">
                  <a16:creationId xmlns:a16="http://schemas.microsoft.com/office/drawing/2014/main" id="{5431ED1C-3E5D-4BC2-AFDB-BBA865F538C9}"/>
                </a:ext>
              </a:extLst>
            </p:cNvPr>
            <p:cNvGrpSpPr/>
            <p:nvPr/>
          </p:nvGrpSpPr>
          <p:grpSpPr>
            <a:xfrm>
              <a:off x="3058037" y="3380111"/>
              <a:ext cx="373370" cy="349565"/>
              <a:chOff x="3895785" y="3821386"/>
              <a:chExt cx="373370" cy="349565"/>
            </a:xfrm>
            <a:solidFill>
              <a:schemeClr val="accent1">
                <a:lumMod val="75000"/>
              </a:schemeClr>
            </a:solidFill>
          </p:grpSpPr>
          <p:sp>
            <p:nvSpPr>
              <p:cNvPr id="141" name="Freeform 12">
                <a:extLst>
                  <a:ext uri="{FF2B5EF4-FFF2-40B4-BE49-F238E27FC236}">
                    <a16:creationId xmlns:a16="http://schemas.microsoft.com/office/drawing/2014/main" id="{771D04AD-B17E-4AA6-BBDD-7A30106B1A5C}"/>
                  </a:ext>
                </a:extLst>
              </p:cNvPr>
              <p:cNvSpPr>
                <a:spLocks/>
              </p:cNvSpPr>
              <p:nvPr/>
            </p:nvSpPr>
            <p:spPr bwMode="auto">
              <a:xfrm>
                <a:off x="3907060" y="3821386"/>
                <a:ext cx="362095" cy="349565"/>
              </a:xfrm>
              <a:custGeom>
                <a:avLst/>
                <a:gdLst>
                  <a:gd name="T0" fmla="*/ 350 w 1444"/>
                  <a:gd name="T1" fmla="*/ 900 h 1395"/>
                  <a:gd name="T2" fmla="*/ 405 w 1444"/>
                  <a:gd name="T3" fmla="*/ 710 h 1395"/>
                  <a:gd name="T4" fmla="*/ 255 w 1444"/>
                  <a:gd name="T5" fmla="*/ 855 h 1395"/>
                  <a:gd name="T6" fmla="*/ 110 w 1444"/>
                  <a:gd name="T7" fmla="*/ 795 h 1395"/>
                  <a:gd name="T8" fmla="*/ 175 w 1444"/>
                  <a:gd name="T9" fmla="*/ 710 h 1395"/>
                  <a:gd name="T10" fmla="*/ 65 w 1444"/>
                  <a:gd name="T11" fmla="*/ 655 h 1395"/>
                  <a:gd name="T12" fmla="*/ 0 w 1444"/>
                  <a:gd name="T13" fmla="*/ 540 h 1395"/>
                  <a:gd name="T14" fmla="*/ 45 w 1444"/>
                  <a:gd name="T15" fmla="*/ 390 h 1395"/>
                  <a:gd name="T16" fmla="*/ 95 w 1444"/>
                  <a:gd name="T17" fmla="*/ 375 h 1395"/>
                  <a:gd name="T18" fmla="*/ 120 w 1444"/>
                  <a:gd name="T19" fmla="*/ 475 h 1395"/>
                  <a:gd name="T20" fmla="*/ 185 w 1444"/>
                  <a:gd name="T21" fmla="*/ 430 h 1395"/>
                  <a:gd name="T22" fmla="*/ 195 w 1444"/>
                  <a:gd name="T23" fmla="*/ 310 h 1395"/>
                  <a:gd name="T24" fmla="*/ 260 w 1444"/>
                  <a:gd name="T25" fmla="*/ 195 h 1395"/>
                  <a:gd name="T26" fmla="*/ 155 w 1444"/>
                  <a:gd name="T27" fmla="*/ 160 h 1395"/>
                  <a:gd name="T28" fmla="*/ 200 w 1444"/>
                  <a:gd name="T29" fmla="*/ 0 h 1395"/>
                  <a:gd name="T30" fmla="*/ 350 w 1444"/>
                  <a:gd name="T31" fmla="*/ 60 h 1395"/>
                  <a:gd name="T32" fmla="*/ 455 w 1444"/>
                  <a:gd name="T33" fmla="*/ 10 h 1395"/>
                  <a:gd name="T34" fmla="*/ 630 w 1444"/>
                  <a:gd name="T35" fmla="*/ 55 h 1395"/>
                  <a:gd name="T36" fmla="*/ 785 w 1444"/>
                  <a:gd name="T37" fmla="*/ 120 h 1395"/>
                  <a:gd name="T38" fmla="*/ 930 w 1444"/>
                  <a:gd name="T39" fmla="*/ 205 h 1395"/>
                  <a:gd name="T40" fmla="*/ 1190 w 1444"/>
                  <a:gd name="T41" fmla="*/ 315 h 1395"/>
                  <a:gd name="T42" fmla="*/ 1443 w 1444"/>
                  <a:gd name="T43" fmla="*/ 436 h 1395"/>
                  <a:gd name="T44" fmla="*/ 1401 w 1444"/>
                  <a:gd name="T45" fmla="*/ 630 h 1395"/>
                  <a:gd name="T46" fmla="*/ 1444 w 1444"/>
                  <a:gd name="T47" fmla="*/ 789 h 1395"/>
                  <a:gd name="T48" fmla="*/ 1365 w 1444"/>
                  <a:gd name="T49" fmla="*/ 1006 h 1395"/>
                  <a:gd name="T50" fmla="*/ 1174 w 1444"/>
                  <a:gd name="T51" fmla="*/ 1149 h 1395"/>
                  <a:gd name="T52" fmla="*/ 1011 w 1444"/>
                  <a:gd name="T53" fmla="*/ 1318 h 1395"/>
                  <a:gd name="T54" fmla="*/ 830 w 1444"/>
                  <a:gd name="T55" fmla="*/ 1380 h 1395"/>
                  <a:gd name="T56" fmla="*/ 735 w 1444"/>
                  <a:gd name="T57" fmla="*/ 1245 h 1395"/>
                  <a:gd name="T58" fmla="*/ 555 w 1444"/>
                  <a:gd name="T59" fmla="*/ 1330 h 1395"/>
                  <a:gd name="T60" fmla="*/ 420 w 1444"/>
                  <a:gd name="T61" fmla="*/ 1395 h 1395"/>
                  <a:gd name="T62" fmla="*/ 350 w 1444"/>
                  <a:gd name="T63" fmla="*/ 1345 h 1395"/>
                  <a:gd name="T64" fmla="*/ 350 w 1444"/>
                  <a:gd name="T65" fmla="*/ 1270 h 1395"/>
                  <a:gd name="T66" fmla="*/ 495 w 1444"/>
                  <a:gd name="T67" fmla="*/ 1150 h 1395"/>
                  <a:gd name="T68" fmla="*/ 545 w 1444"/>
                  <a:gd name="T69" fmla="*/ 1045 h 1395"/>
                  <a:gd name="T70" fmla="*/ 635 w 1444"/>
                  <a:gd name="T71" fmla="*/ 900 h 1395"/>
                  <a:gd name="T72" fmla="*/ 765 w 1444"/>
                  <a:gd name="T73" fmla="*/ 790 h 1395"/>
                  <a:gd name="T74" fmla="*/ 965 w 1444"/>
                  <a:gd name="T75" fmla="*/ 705 h 1395"/>
                  <a:gd name="T76" fmla="*/ 1085 w 1444"/>
                  <a:gd name="T77" fmla="*/ 710 h 1395"/>
                  <a:gd name="T78" fmla="*/ 1080 w 1444"/>
                  <a:gd name="T79" fmla="*/ 600 h 1395"/>
                  <a:gd name="T80" fmla="*/ 1005 w 1444"/>
                  <a:gd name="T81" fmla="*/ 585 h 1395"/>
                  <a:gd name="T82" fmla="*/ 795 w 1444"/>
                  <a:gd name="T83" fmla="*/ 670 h 1395"/>
                  <a:gd name="T84" fmla="*/ 630 w 1444"/>
                  <a:gd name="T85" fmla="*/ 710 h 1395"/>
                  <a:gd name="T86" fmla="*/ 515 w 1444"/>
                  <a:gd name="T87" fmla="*/ 865 h 1395"/>
                  <a:gd name="T88" fmla="*/ 500 w 1444"/>
                  <a:gd name="T89" fmla="*/ 960 h 1395"/>
                  <a:gd name="T90" fmla="*/ 405 w 1444"/>
                  <a:gd name="T91" fmla="*/ 1035 h 1395"/>
                  <a:gd name="T92" fmla="*/ 350 w 1444"/>
                  <a:gd name="T93" fmla="*/ 900 h 139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44"/>
                  <a:gd name="T142" fmla="*/ 0 h 1395"/>
                  <a:gd name="T143" fmla="*/ 1444 w 1444"/>
                  <a:gd name="T144" fmla="*/ 1395 h 139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44" h="1395">
                    <a:moveTo>
                      <a:pt x="350" y="900"/>
                    </a:moveTo>
                    <a:lnTo>
                      <a:pt x="405" y="710"/>
                    </a:lnTo>
                    <a:lnTo>
                      <a:pt x="255" y="855"/>
                    </a:lnTo>
                    <a:lnTo>
                      <a:pt x="110" y="795"/>
                    </a:lnTo>
                    <a:lnTo>
                      <a:pt x="175" y="710"/>
                    </a:lnTo>
                    <a:lnTo>
                      <a:pt x="65" y="655"/>
                    </a:lnTo>
                    <a:lnTo>
                      <a:pt x="0" y="540"/>
                    </a:lnTo>
                    <a:lnTo>
                      <a:pt x="45" y="390"/>
                    </a:lnTo>
                    <a:lnTo>
                      <a:pt x="95" y="375"/>
                    </a:lnTo>
                    <a:lnTo>
                      <a:pt x="120" y="475"/>
                    </a:lnTo>
                    <a:lnTo>
                      <a:pt x="185" y="430"/>
                    </a:lnTo>
                    <a:lnTo>
                      <a:pt x="195" y="310"/>
                    </a:lnTo>
                    <a:lnTo>
                      <a:pt x="260" y="195"/>
                    </a:lnTo>
                    <a:lnTo>
                      <a:pt x="155" y="160"/>
                    </a:lnTo>
                    <a:lnTo>
                      <a:pt x="200" y="0"/>
                    </a:lnTo>
                    <a:lnTo>
                      <a:pt x="350" y="60"/>
                    </a:lnTo>
                    <a:lnTo>
                      <a:pt x="455" y="10"/>
                    </a:lnTo>
                    <a:lnTo>
                      <a:pt x="630" y="55"/>
                    </a:lnTo>
                    <a:lnTo>
                      <a:pt x="785" y="120"/>
                    </a:lnTo>
                    <a:lnTo>
                      <a:pt x="930" y="205"/>
                    </a:lnTo>
                    <a:lnTo>
                      <a:pt x="1190" y="315"/>
                    </a:lnTo>
                    <a:lnTo>
                      <a:pt x="1443" y="436"/>
                    </a:lnTo>
                    <a:lnTo>
                      <a:pt x="1401" y="630"/>
                    </a:lnTo>
                    <a:lnTo>
                      <a:pt x="1444" y="789"/>
                    </a:lnTo>
                    <a:lnTo>
                      <a:pt x="1365" y="1006"/>
                    </a:lnTo>
                    <a:lnTo>
                      <a:pt x="1174" y="1149"/>
                    </a:lnTo>
                    <a:lnTo>
                      <a:pt x="1011" y="1318"/>
                    </a:lnTo>
                    <a:lnTo>
                      <a:pt x="830" y="1380"/>
                    </a:lnTo>
                    <a:lnTo>
                      <a:pt x="735" y="1245"/>
                    </a:lnTo>
                    <a:lnTo>
                      <a:pt x="555" y="1330"/>
                    </a:lnTo>
                    <a:lnTo>
                      <a:pt x="420" y="1395"/>
                    </a:lnTo>
                    <a:lnTo>
                      <a:pt x="350" y="1345"/>
                    </a:lnTo>
                    <a:lnTo>
                      <a:pt x="350" y="1270"/>
                    </a:lnTo>
                    <a:lnTo>
                      <a:pt x="495" y="1150"/>
                    </a:lnTo>
                    <a:lnTo>
                      <a:pt x="545" y="1045"/>
                    </a:lnTo>
                    <a:lnTo>
                      <a:pt x="635" y="900"/>
                    </a:lnTo>
                    <a:lnTo>
                      <a:pt x="765" y="790"/>
                    </a:lnTo>
                    <a:lnTo>
                      <a:pt x="965" y="705"/>
                    </a:lnTo>
                    <a:lnTo>
                      <a:pt x="1085" y="710"/>
                    </a:lnTo>
                    <a:lnTo>
                      <a:pt x="1080" y="600"/>
                    </a:lnTo>
                    <a:lnTo>
                      <a:pt x="1005" y="585"/>
                    </a:lnTo>
                    <a:lnTo>
                      <a:pt x="795" y="670"/>
                    </a:lnTo>
                    <a:lnTo>
                      <a:pt x="630" y="710"/>
                    </a:lnTo>
                    <a:lnTo>
                      <a:pt x="515" y="865"/>
                    </a:lnTo>
                    <a:lnTo>
                      <a:pt x="500" y="960"/>
                    </a:lnTo>
                    <a:lnTo>
                      <a:pt x="405" y="1035"/>
                    </a:lnTo>
                    <a:lnTo>
                      <a:pt x="350" y="900"/>
                    </a:lnTo>
                    <a:close/>
                  </a:path>
                </a:pathLst>
              </a:custGeom>
              <a:grpFill/>
              <a:ln w="3175" cmpd="sng">
                <a:solidFill>
                  <a:schemeClr val="bg1"/>
                </a:solidFill>
                <a:prstDash val="solid"/>
                <a:round/>
                <a:headEnd/>
                <a:tailEnd/>
              </a:ln>
              <a:effectLst/>
            </p:spPr>
            <p:txBody>
              <a:body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endParaRPr kumimoji="0" lang="zh-CN" altLang="en-US" sz="1200" b="1" i="0" u="none" strike="noStrike" kern="0" cap="none" spc="0" normalizeH="0" baseline="0" noProof="0">
                  <a:ln>
                    <a:noFill/>
                  </a:ln>
                  <a:solidFill>
                    <a:srgbClr val="000000"/>
                  </a:solidFill>
                  <a:effectLst/>
                  <a:uLnTx/>
                  <a:uFillTx/>
                  <a:latin typeface="Arial" charset="0"/>
                  <a:cs typeface="Arial"/>
                  <a:sym typeface="Arial"/>
                </a:endParaRPr>
              </a:p>
            </p:txBody>
          </p:sp>
          <p:sp>
            <p:nvSpPr>
              <p:cNvPr id="142" name="Freeform 47">
                <a:extLst>
                  <a:ext uri="{FF2B5EF4-FFF2-40B4-BE49-F238E27FC236}">
                    <a16:creationId xmlns:a16="http://schemas.microsoft.com/office/drawing/2014/main" id="{85CF442C-72D2-4775-B9DA-2FCBA49DA0C3}"/>
                  </a:ext>
                </a:extLst>
              </p:cNvPr>
              <p:cNvSpPr>
                <a:spLocks/>
              </p:cNvSpPr>
              <p:nvPr/>
            </p:nvSpPr>
            <p:spPr bwMode="auto">
              <a:xfrm>
                <a:off x="3895785" y="4056308"/>
                <a:ext cx="47611" cy="38841"/>
              </a:xfrm>
              <a:custGeom>
                <a:avLst/>
                <a:gdLst>
                  <a:gd name="T0" fmla="*/ 8 w 38"/>
                  <a:gd name="T1" fmla="*/ 3 h 31"/>
                  <a:gd name="T2" fmla="*/ 0 w 38"/>
                  <a:gd name="T3" fmla="*/ 15 h 31"/>
                  <a:gd name="T4" fmla="*/ 9 w 38"/>
                  <a:gd name="T5" fmla="*/ 26 h 31"/>
                  <a:gd name="T6" fmla="*/ 29 w 38"/>
                  <a:gd name="T7" fmla="*/ 31 h 31"/>
                  <a:gd name="T8" fmla="*/ 38 w 38"/>
                  <a:gd name="T9" fmla="*/ 22 h 31"/>
                  <a:gd name="T10" fmla="*/ 35 w 38"/>
                  <a:gd name="T11" fmla="*/ 6 h 31"/>
                  <a:gd name="T12" fmla="*/ 22 w 38"/>
                  <a:gd name="T13" fmla="*/ 0 h 31"/>
                  <a:gd name="T14" fmla="*/ 8 w 38"/>
                  <a:gd name="T15" fmla="*/ 3 h 31"/>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31"/>
                  <a:gd name="T26" fmla="*/ 38 w 38"/>
                  <a:gd name="T27" fmla="*/ 31 h 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31">
                    <a:moveTo>
                      <a:pt x="8" y="3"/>
                    </a:moveTo>
                    <a:lnTo>
                      <a:pt x="0" y="15"/>
                    </a:lnTo>
                    <a:lnTo>
                      <a:pt x="9" y="26"/>
                    </a:lnTo>
                    <a:lnTo>
                      <a:pt x="29" y="31"/>
                    </a:lnTo>
                    <a:lnTo>
                      <a:pt x="38" y="22"/>
                    </a:lnTo>
                    <a:lnTo>
                      <a:pt x="35" y="6"/>
                    </a:lnTo>
                    <a:lnTo>
                      <a:pt x="22" y="0"/>
                    </a:lnTo>
                    <a:lnTo>
                      <a:pt x="8" y="3"/>
                    </a:lnTo>
                    <a:close/>
                  </a:path>
                </a:pathLst>
              </a:custGeom>
              <a:grpFill/>
              <a:ln w="3175" cmpd="sng">
                <a:solidFill>
                  <a:schemeClr val="bg1"/>
                </a:solidFill>
                <a:prstDash val="solid"/>
                <a:round/>
                <a:headEnd/>
                <a:tailEnd/>
              </a:ln>
              <a:effectLst/>
            </p:spPr>
            <p:txBody>
              <a:body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endParaRPr kumimoji="0" lang="zh-CN" altLang="en-US" sz="1200" b="1" i="0" u="none" strike="noStrike" kern="0" cap="none" spc="0" normalizeH="0" baseline="0" noProof="0">
                  <a:ln>
                    <a:noFill/>
                  </a:ln>
                  <a:solidFill>
                    <a:srgbClr val="000000"/>
                  </a:solidFill>
                  <a:effectLst/>
                  <a:uLnTx/>
                  <a:uFillTx/>
                  <a:latin typeface="Arial" charset="0"/>
                  <a:cs typeface="Arial"/>
                  <a:sym typeface="Arial"/>
                </a:endParaRPr>
              </a:p>
            </p:txBody>
          </p:sp>
          <p:sp>
            <p:nvSpPr>
              <p:cNvPr id="143" name="Freeform 48">
                <a:extLst>
                  <a:ext uri="{FF2B5EF4-FFF2-40B4-BE49-F238E27FC236}">
                    <a16:creationId xmlns:a16="http://schemas.microsoft.com/office/drawing/2014/main" id="{57AA0780-FB32-42C0-8C63-B04F7C4DBE03}"/>
                  </a:ext>
                </a:extLst>
              </p:cNvPr>
              <p:cNvSpPr>
                <a:spLocks/>
              </p:cNvSpPr>
              <p:nvPr/>
            </p:nvSpPr>
            <p:spPr bwMode="auto">
              <a:xfrm>
                <a:off x="3954673" y="4076355"/>
                <a:ext cx="47611" cy="33829"/>
              </a:xfrm>
              <a:custGeom>
                <a:avLst/>
                <a:gdLst>
                  <a:gd name="T0" fmla="*/ 8 w 38"/>
                  <a:gd name="T1" fmla="*/ 3 h 27"/>
                  <a:gd name="T2" fmla="*/ 0 w 38"/>
                  <a:gd name="T3" fmla="*/ 15 h 27"/>
                  <a:gd name="T4" fmla="*/ 12 w 38"/>
                  <a:gd name="T5" fmla="*/ 27 h 27"/>
                  <a:gd name="T6" fmla="*/ 29 w 38"/>
                  <a:gd name="T7" fmla="*/ 24 h 27"/>
                  <a:gd name="T8" fmla="*/ 38 w 38"/>
                  <a:gd name="T9" fmla="*/ 22 h 27"/>
                  <a:gd name="T10" fmla="*/ 35 w 38"/>
                  <a:gd name="T11" fmla="*/ 6 h 27"/>
                  <a:gd name="T12" fmla="*/ 22 w 38"/>
                  <a:gd name="T13" fmla="*/ 0 h 27"/>
                  <a:gd name="T14" fmla="*/ 8 w 38"/>
                  <a:gd name="T15" fmla="*/ 3 h 27"/>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27"/>
                  <a:gd name="T26" fmla="*/ 38 w 38"/>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27">
                    <a:moveTo>
                      <a:pt x="8" y="3"/>
                    </a:moveTo>
                    <a:lnTo>
                      <a:pt x="0" y="15"/>
                    </a:lnTo>
                    <a:lnTo>
                      <a:pt x="12" y="27"/>
                    </a:lnTo>
                    <a:lnTo>
                      <a:pt x="29" y="24"/>
                    </a:lnTo>
                    <a:lnTo>
                      <a:pt x="38" y="22"/>
                    </a:lnTo>
                    <a:lnTo>
                      <a:pt x="35" y="6"/>
                    </a:lnTo>
                    <a:lnTo>
                      <a:pt x="22" y="0"/>
                    </a:lnTo>
                    <a:lnTo>
                      <a:pt x="8" y="3"/>
                    </a:lnTo>
                    <a:close/>
                  </a:path>
                </a:pathLst>
              </a:custGeom>
              <a:grpFill/>
              <a:ln w="3175" cmpd="sng">
                <a:solidFill>
                  <a:schemeClr val="bg1"/>
                </a:solidFill>
                <a:prstDash val="solid"/>
                <a:round/>
                <a:headEnd/>
                <a:tailEnd/>
              </a:ln>
              <a:effectLst/>
            </p:spPr>
            <p:txBody>
              <a:body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endParaRPr kumimoji="0" lang="zh-CN" altLang="en-US" sz="1200" b="1" i="0" u="none" strike="noStrike" kern="0" cap="none" spc="0" normalizeH="0" baseline="0" noProof="0">
                  <a:ln>
                    <a:noFill/>
                  </a:ln>
                  <a:solidFill>
                    <a:srgbClr val="000000"/>
                  </a:solidFill>
                  <a:effectLst/>
                  <a:uLnTx/>
                  <a:uFillTx/>
                  <a:latin typeface="Arial" charset="0"/>
                  <a:cs typeface="Arial"/>
                  <a:sym typeface="Arial"/>
                </a:endParaRPr>
              </a:p>
            </p:txBody>
          </p:sp>
        </p:grpSp>
        <p:grpSp>
          <p:nvGrpSpPr>
            <p:cNvPr id="80" name="Group 79">
              <a:extLst>
                <a:ext uri="{FF2B5EF4-FFF2-40B4-BE49-F238E27FC236}">
                  <a16:creationId xmlns:a16="http://schemas.microsoft.com/office/drawing/2014/main" id="{CBD74CBA-7FDD-4FD5-B63D-7D11AEFB05DE}"/>
                </a:ext>
              </a:extLst>
            </p:cNvPr>
            <p:cNvGrpSpPr/>
            <p:nvPr/>
          </p:nvGrpSpPr>
          <p:grpSpPr>
            <a:xfrm>
              <a:off x="3053025" y="2514968"/>
              <a:ext cx="1011108" cy="974773"/>
              <a:chOff x="3890773" y="2956243"/>
              <a:chExt cx="1011108" cy="974773"/>
            </a:xfrm>
            <a:solidFill>
              <a:srgbClr val="00B0F0"/>
            </a:solidFill>
          </p:grpSpPr>
          <p:sp>
            <p:nvSpPr>
              <p:cNvPr id="133" name="Freeform 35">
                <a:extLst>
                  <a:ext uri="{FF2B5EF4-FFF2-40B4-BE49-F238E27FC236}">
                    <a16:creationId xmlns:a16="http://schemas.microsoft.com/office/drawing/2014/main" id="{1E9E18FD-72FF-4D7F-9AF2-E6FF0B42B6A1}"/>
                  </a:ext>
                </a:extLst>
              </p:cNvPr>
              <p:cNvSpPr>
                <a:spLocks/>
              </p:cNvSpPr>
              <p:nvPr/>
            </p:nvSpPr>
            <p:spPr bwMode="auto">
              <a:xfrm>
                <a:off x="4123817" y="3404789"/>
                <a:ext cx="43853" cy="58888"/>
              </a:xfrm>
              <a:custGeom>
                <a:avLst/>
                <a:gdLst>
                  <a:gd name="T0" fmla="*/ 9 w 35"/>
                  <a:gd name="T1" fmla="*/ 21 h 47"/>
                  <a:gd name="T2" fmla="*/ 0 w 35"/>
                  <a:gd name="T3" fmla="*/ 36 h 47"/>
                  <a:gd name="T4" fmla="*/ 14 w 35"/>
                  <a:gd name="T5" fmla="*/ 47 h 47"/>
                  <a:gd name="T6" fmla="*/ 27 w 35"/>
                  <a:gd name="T7" fmla="*/ 39 h 47"/>
                  <a:gd name="T8" fmla="*/ 35 w 35"/>
                  <a:gd name="T9" fmla="*/ 14 h 47"/>
                  <a:gd name="T10" fmla="*/ 30 w 35"/>
                  <a:gd name="T11" fmla="*/ 0 h 47"/>
                  <a:gd name="T12" fmla="*/ 9 w 35"/>
                  <a:gd name="T13" fmla="*/ 21 h 47"/>
                  <a:gd name="T14" fmla="*/ 0 60000 65536"/>
                  <a:gd name="T15" fmla="*/ 0 60000 65536"/>
                  <a:gd name="T16" fmla="*/ 0 60000 65536"/>
                  <a:gd name="T17" fmla="*/ 0 60000 65536"/>
                  <a:gd name="T18" fmla="*/ 0 60000 65536"/>
                  <a:gd name="T19" fmla="*/ 0 60000 65536"/>
                  <a:gd name="T20" fmla="*/ 0 60000 65536"/>
                  <a:gd name="T21" fmla="*/ 0 w 35"/>
                  <a:gd name="T22" fmla="*/ 0 h 47"/>
                  <a:gd name="T23" fmla="*/ 35 w 35"/>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7">
                    <a:moveTo>
                      <a:pt x="9" y="21"/>
                    </a:moveTo>
                    <a:lnTo>
                      <a:pt x="0" y="36"/>
                    </a:lnTo>
                    <a:lnTo>
                      <a:pt x="14" y="47"/>
                    </a:lnTo>
                    <a:lnTo>
                      <a:pt x="27" y="39"/>
                    </a:lnTo>
                    <a:lnTo>
                      <a:pt x="35" y="14"/>
                    </a:lnTo>
                    <a:lnTo>
                      <a:pt x="30" y="0"/>
                    </a:lnTo>
                    <a:lnTo>
                      <a:pt x="9" y="21"/>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4" name="Freeform 37">
                <a:extLst>
                  <a:ext uri="{FF2B5EF4-FFF2-40B4-BE49-F238E27FC236}">
                    <a16:creationId xmlns:a16="http://schemas.microsoft.com/office/drawing/2014/main" id="{F87FC916-28D6-41FC-ABA2-20BF237628AA}"/>
                  </a:ext>
                </a:extLst>
              </p:cNvPr>
              <p:cNvSpPr>
                <a:spLocks/>
              </p:cNvSpPr>
              <p:nvPr/>
            </p:nvSpPr>
            <p:spPr bwMode="auto">
              <a:xfrm>
                <a:off x="4176439" y="3349661"/>
                <a:ext cx="58888" cy="50117"/>
              </a:xfrm>
              <a:custGeom>
                <a:avLst/>
                <a:gdLst>
                  <a:gd name="T0" fmla="*/ 13 w 47"/>
                  <a:gd name="T1" fmla="*/ 21 h 40"/>
                  <a:gd name="T2" fmla="*/ 0 w 47"/>
                  <a:gd name="T3" fmla="*/ 35 h 40"/>
                  <a:gd name="T4" fmla="*/ 11 w 47"/>
                  <a:gd name="T5" fmla="*/ 40 h 40"/>
                  <a:gd name="T6" fmla="*/ 24 w 47"/>
                  <a:gd name="T7" fmla="*/ 29 h 40"/>
                  <a:gd name="T8" fmla="*/ 47 w 47"/>
                  <a:gd name="T9" fmla="*/ 10 h 40"/>
                  <a:gd name="T10" fmla="*/ 34 w 47"/>
                  <a:gd name="T11" fmla="*/ 0 h 40"/>
                  <a:gd name="T12" fmla="*/ 13 w 47"/>
                  <a:gd name="T13" fmla="*/ 21 h 40"/>
                  <a:gd name="T14" fmla="*/ 0 60000 65536"/>
                  <a:gd name="T15" fmla="*/ 0 60000 65536"/>
                  <a:gd name="T16" fmla="*/ 0 60000 65536"/>
                  <a:gd name="T17" fmla="*/ 0 60000 65536"/>
                  <a:gd name="T18" fmla="*/ 0 60000 65536"/>
                  <a:gd name="T19" fmla="*/ 0 60000 65536"/>
                  <a:gd name="T20" fmla="*/ 0 60000 65536"/>
                  <a:gd name="T21" fmla="*/ 0 w 47"/>
                  <a:gd name="T22" fmla="*/ 0 h 40"/>
                  <a:gd name="T23" fmla="*/ 47 w 47"/>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40">
                    <a:moveTo>
                      <a:pt x="13" y="21"/>
                    </a:moveTo>
                    <a:lnTo>
                      <a:pt x="0" y="35"/>
                    </a:lnTo>
                    <a:lnTo>
                      <a:pt x="11" y="40"/>
                    </a:lnTo>
                    <a:lnTo>
                      <a:pt x="24" y="29"/>
                    </a:lnTo>
                    <a:lnTo>
                      <a:pt x="47" y="10"/>
                    </a:lnTo>
                    <a:lnTo>
                      <a:pt x="34" y="0"/>
                    </a:lnTo>
                    <a:lnTo>
                      <a:pt x="13" y="21"/>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5" name="Freeform 33">
                <a:extLst>
                  <a:ext uri="{FF2B5EF4-FFF2-40B4-BE49-F238E27FC236}">
                    <a16:creationId xmlns:a16="http://schemas.microsoft.com/office/drawing/2014/main" id="{F0D8CB53-AACD-4AD5-AEDB-7B9C557B4A98}"/>
                  </a:ext>
                </a:extLst>
              </p:cNvPr>
              <p:cNvSpPr>
                <a:spLocks/>
              </p:cNvSpPr>
              <p:nvPr/>
            </p:nvSpPr>
            <p:spPr bwMode="auto">
              <a:xfrm>
                <a:off x="4428277" y="3146687"/>
                <a:ext cx="90210" cy="65152"/>
              </a:xfrm>
              <a:custGeom>
                <a:avLst/>
                <a:gdLst>
                  <a:gd name="T0" fmla="*/ 29 w 72"/>
                  <a:gd name="T1" fmla="*/ 16 h 52"/>
                  <a:gd name="T2" fmla="*/ 0 w 72"/>
                  <a:gd name="T3" fmla="*/ 41 h 52"/>
                  <a:gd name="T4" fmla="*/ 15 w 72"/>
                  <a:gd name="T5" fmla="*/ 52 h 52"/>
                  <a:gd name="T6" fmla="*/ 42 w 72"/>
                  <a:gd name="T7" fmla="*/ 40 h 52"/>
                  <a:gd name="T8" fmla="*/ 72 w 72"/>
                  <a:gd name="T9" fmla="*/ 31 h 52"/>
                  <a:gd name="T10" fmla="*/ 63 w 72"/>
                  <a:gd name="T11" fmla="*/ 14 h 52"/>
                  <a:gd name="T12" fmla="*/ 46 w 72"/>
                  <a:gd name="T13" fmla="*/ 0 h 52"/>
                  <a:gd name="T14" fmla="*/ 29 w 72"/>
                  <a:gd name="T15" fmla="*/ 16 h 5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52"/>
                  <a:gd name="T26" fmla="*/ 72 w 72"/>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52">
                    <a:moveTo>
                      <a:pt x="29" y="16"/>
                    </a:moveTo>
                    <a:lnTo>
                      <a:pt x="0" y="41"/>
                    </a:lnTo>
                    <a:lnTo>
                      <a:pt x="15" y="52"/>
                    </a:lnTo>
                    <a:lnTo>
                      <a:pt x="42" y="40"/>
                    </a:lnTo>
                    <a:lnTo>
                      <a:pt x="72" y="31"/>
                    </a:lnTo>
                    <a:lnTo>
                      <a:pt x="63" y="14"/>
                    </a:lnTo>
                    <a:lnTo>
                      <a:pt x="46" y="0"/>
                    </a:lnTo>
                    <a:lnTo>
                      <a:pt x="29" y="16"/>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6" name="Freeform 34">
                <a:extLst>
                  <a:ext uri="{FF2B5EF4-FFF2-40B4-BE49-F238E27FC236}">
                    <a16:creationId xmlns:a16="http://schemas.microsoft.com/office/drawing/2014/main" id="{C7A10FE7-D254-498E-8BFD-2AEB99866071}"/>
                  </a:ext>
                </a:extLst>
              </p:cNvPr>
              <p:cNvSpPr>
                <a:spLocks/>
              </p:cNvSpPr>
              <p:nvPr/>
            </p:nvSpPr>
            <p:spPr bwMode="auto">
              <a:xfrm>
                <a:off x="4445818" y="3110353"/>
                <a:ext cx="50117" cy="35082"/>
              </a:xfrm>
              <a:custGeom>
                <a:avLst/>
                <a:gdLst>
                  <a:gd name="T0" fmla="*/ 13 w 40"/>
                  <a:gd name="T1" fmla="*/ 3 h 28"/>
                  <a:gd name="T2" fmla="*/ 0 w 40"/>
                  <a:gd name="T3" fmla="*/ 15 h 28"/>
                  <a:gd name="T4" fmla="*/ 6 w 40"/>
                  <a:gd name="T5" fmla="*/ 28 h 28"/>
                  <a:gd name="T6" fmla="*/ 34 w 40"/>
                  <a:gd name="T7" fmla="*/ 16 h 28"/>
                  <a:gd name="T8" fmla="*/ 40 w 40"/>
                  <a:gd name="T9" fmla="*/ 6 h 28"/>
                  <a:gd name="T10" fmla="*/ 27 w 40"/>
                  <a:gd name="T11" fmla="*/ 0 h 28"/>
                  <a:gd name="T12" fmla="*/ 13 w 40"/>
                  <a:gd name="T13" fmla="*/ 3 h 28"/>
                  <a:gd name="T14" fmla="*/ 0 60000 65536"/>
                  <a:gd name="T15" fmla="*/ 0 60000 65536"/>
                  <a:gd name="T16" fmla="*/ 0 60000 65536"/>
                  <a:gd name="T17" fmla="*/ 0 60000 65536"/>
                  <a:gd name="T18" fmla="*/ 0 60000 65536"/>
                  <a:gd name="T19" fmla="*/ 0 60000 65536"/>
                  <a:gd name="T20" fmla="*/ 0 60000 65536"/>
                  <a:gd name="T21" fmla="*/ 0 w 40"/>
                  <a:gd name="T22" fmla="*/ 0 h 28"/>
                  <a:gd name="T23" fmla="*/ 40 w 40"/>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8">
                    <a:moveTo>
                      <a:pt x="13" y="3"/>
                    </a:moveTo>
                    <a:lnTo>
                      <a:pt x="0" y="15"/>
                    </a:lnTo>
                    <a:lnTo>
                      <a:pt x="6" y="28"/>
                    </a:lnTo>
                    <a:lnTo>
                      <a:pt x="34" y="16"/>
                    </a:lnTo>
                    <a:lnTo>
                      <a:pt x="40" y="6"/>
                    </a:lnTo>
                    <a:lnTo>
                      <a:pt x="27" y="0"/>
                    </a:lnTo>
                    <a:lnTo>
                      <a:pt x="13" y="3"/>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7" name="Freeform 36">
                <a:extLst>
                  <a:ext uri="{FF2B5EF4-FFF2-40B4-BE49-F238E27FC236}">
                    <a16:creationId xmlns:a16="http://schemas.microsoft.com/office/drawing/2014/main" id="{4A2D3DC5-DEDE-4383-8365-DCCE2FE07E8A}"/>
                  </a:ext>
                </a:extLst>
              </p:cNvPr>
              <p:cNvSpPr>
                <a:spLocks/>
              </p:cNvSpPr>
              <p:nvPr/>
            </p:nvSpPr>
            <p:spPr bwMode="auto">
              <a:xfrm>
                <a:off x="4364378" y="3201816"/>
                <a:ext cx="43853" cy="32576"/>
              </a:xfrm>
              <a:custGeom>
                <a:avLst/>
                <a:gdLst>
                  <a:gd name="T0" fmla="*/ 8 w 35"/>
                  <a:gd name="T1" fmla="*/ 3 h 26"/>
                  <a:gd name="T2" fmla="*/ 0 w 35"/>
                  <a:gd name="T3" fmla="*/ 15 h 26"/>
                  <a:gd name="T4" fmla="*/ 9 w 35"/>
                  <a:gd name="T5" fmla="*/ 26 h 26"/>
                  <a:gd name="T6" fmla="*/ 29 w 35"/>
                  <a:gd name="T7" fmla="*/ 16 h 26"/>
                  <a:gd name="T8" fmla="*/ 35 w 35"/>
                  <a:gd name="T9" fmla="*/ 6 h 26"/>
                  <a:gd name="T10" fmla="*/ 22 w 35"/>
                  <a:gd name="T11" fmla="*/ 0 h 26"/>
                  <a:gd name="T12" fmla="*/ 8 w 35"/>
                  <a:gd name="T13" fmla="*/ 3 h 26"/>
                  <a:gd name="T14" fmla="*/ 0 60000 65536"/>
                  <a:gd name="T15" fmla="*/ 0 60000 65536"/>
                  <a:gd name="T16" fmla="*/ 0 60000 65536"/>
                  <a:gd name="T17" fmla="*/ 0 60000 65536"/>
                  <a:gd name="T18" fmla="*/ 0 60000 65536"/>
                  <a:gd name="T19" fmla="*/ 0 60000 65536"/>
                  <a:gd name="T20" fmla="*/ 0 60000 65536"/>
                  <a:gd name="T21" fmla="*/ 0 w 35"/>
                  <a:gd name="T22" fmla="*/ 0 h 26"/>
                  <a:gd name="T23" fmla="*/ 35 w 3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6">
                    <a:moveTo>
                      <a:pt x="8" y="3"/>
                    </a:moveTo>
                    <a:lnTo>
                      <a:pt x="0" y="15"/>
                    </a:lnTo>
                    <a:lnTo>
                      <a:pt x="9" y="26"/>
                    </a:lnTo>
                    <a:lnTo>
                      <a:pt x="29" y="16"/>
                    </a:lnTo>
                    <a:lnTo>
                      <a:pt x="35" y="6"/>
                    </a:lnTo>
                    <a:lnTo>
                      <a:pt x="22" y="0"/>
                    </a:lnTo>
                    <a:lnTo>
                      <a:pt x="8" y="3"/>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8" name="Freeform 7">
                <a:extLst>
                  <a:ext uri="{FF2B5EF4-FFF2-40B4-BE49-F238E27FC236}">
                    <a16:creationId xmlns:a16="http://schemas.microsoft.com/office/drawing/2014/main" id="{06C1FEE6-E23D-46E4-8D41-FF2649ADF29B}"/>
                  </a:ext>
                </a:extLst>
              </p:cNvPr>
              <p:cNvSpPr>
                <a:spLocks/>
              </p:cNvSpPr>
              <p:nvPr/>
            </p:nvSpPr>
            <p:spPr bwMode="auto">
              <a:xfrm>
                <a:off x="4484658" y="2956243"/>
                <a:ext cx="417223" cy="580103"/>
              </a:xfrm>
              <a:custGeom>
                <a:avLst/>
                <a:gdLst>
                  <a:gd name="T0" fmla="*/ 1666 w 1666"/>
                  <a:gd name="T1" fmla="*/ 2316 h 2316"/>
                  <a:gd name="T2" fmla="*/ 1515 w 1666"/>
                  <a:gd name="T3" fmla="*/ 2265 h 2316"/>
                  <a:gd name="T4" fmla="*/ 1346 w 1666"/>
                  <a:gd name="T5" fmla="*/ 2255 h 2316"/>
                  <a:gd name="T6" fmla="*/ 1150 w 1666"/>
                  <a:gd name="T7" fmla="*/ 1953 h 2316"/>
                  <a:gd name="T8" fmla="*/ 1006 w 1666"/>
                  <a:gd name="T9" fmla="*/ 1850 h 2316"/>
                  <a:gd name="T10" fmla="*/ 866 w 1666"/>
                  <a:gd name="T11" fmla="*/ 1832 h 2316"/>
                  <a:gd name="T12" fmla="*/ 705 w 1666"/>
                  <a:gd name="T13" fmla="*/ 1820 h 2316"/>
                  <a:gd name="T14" fmla="*/ 571 w 1666"/>
                  <a:gd name="T15" fmla="*/ 1953 h 2316"/>
                  <a:gd name="T16" fmla="*/ 555 w 1666"/>
                  <a:gd name="T17" fmla="*/ 2115 h 2316"/>
                  <a:gd name="T18" fmla="*/ 371 w 1666"/>
                  <a:gd name="T19" fmla="*/ 2297 h 2316"/>
                  <a:gd name="T20" fmla="*/ 145 w 1666"/>
                  <a:gd name="T21" fmla="*/ 2115 h 2316"/>
                  <a:gd name="T22" fmla="*/ 115 w 1666"/>
                  <a:gd name="T23" fmla="*/ 1710 h 2316"/>
                  <a:gd name="T24" fmla="*/ 295 w 1666"/>
                  <a:gd name="T25" fmla="*/ 1605 h 2316"/>
                  <a:gd name="T26" fmla="*/ 355 w 1666"/>
                  <a:gd name="T27" fmla="*/ 1475 h 2316"/>
                  <a:gd name="T28" fmla="*/ 310 w 1666"/>
                  <a:gd name="T29" fmla="*/ 1235 h 2316"/>
                  <a:gd name="T30" fmla="*/ 190 w 1666"/>
                  <a:gd name="T31" fmla="*/ 1275 h 2316"/>
                  <a:gd name="T32" fmla="*/ 0 w 1666"/>
                  <a:gd name="T33" fmla="*/ 1335 h 2316"/>
                  <a:gd name="T34" fmla="*/ 10 w 1666"/>
                  <a:gd name="T35" fmla="*/ 1025 h 2316"/>
                  <a:gd name="T36" fmla="*/ 130 w 1666"/>
                  <a:gd name="T37" fmla="*/ 1005 h 2316"/>
                  <a:gd name="T38" fmla="*/ 165 w 1666"/>
                  <a:gd name="T39" fmla="*/ 1125 h 2316"/>
                  <a:gd name="T40" fmla="*/ 270 w 1666"/>
                  <a:gd name="T41" fmla="*/ 1055 h 2316"/>
                  <a:gd name="T42" fmla="*/ 235 w 1666"/>
                  <a:gd name="T43" fmla="*/ 960 h 2316"/>
                  <a:gd name="T44" fmla="*/ 450 w 1666"/>
                  <a:gd name="T45" fmla="*/ 815 h 2316"/>
                  <a:gd name="T46" fmla="*/ 510 w 1666"/>
                  <a:gd name="T47" fmla="*/ 930 h 2316"/>
                  <a:gd name="T48" fmla="*/ 525 w 1666"/>
                  <a:gd name="T49" fmla="*/ 1080 h 2316"/>
                  <a:gd name="T50" fmla="*/ 640 w 1666"/>
                  <a:gd name="T51" fmla="*/ 1130 h 2316"/>
                  <a:gd name="T52" fmla="*/ 745 w 1666"/>
                  <a:gd name="T53" fmla="*/ 990 h 2316"/>
                  <a:gd name="T54" fmla="*/ 640 w 1666"/>
                  <a:gd name="T55" fmla="*/ 950 h 2316"/>
                  <a:gd name="T56" fmla="*/ 610 w 1666"/>
                  <a:gd name="T57" fmla="*/ 890 h 2316"/>
                  <a:gd name="T58" fmla="*/ 600 w 1666"/>
                  <a:gd name="T59" fmla="*/ 785 h 2316"/>
                  <a:gd name="T60" fmla="*/ 660 w 1666"/>
                  <a:gd name="T61" fmla="*/ 705 h 2316"/>
                  <a:gd name="T62" fmla="*/ 490 w 1666"/>
                  <a:gd name="T63" fmla="*/ 710 h 2316"/>
                  <a:gd name="T64" fmla="*/ 465 w 1666"/>
                  <a:gd name="T65" fmla="*/ 665 h 2316"/>
                  <a:gd name="T66" fmla="*/ 565 w 1666"/>
                  <a:gd name="T67" fmla="*/ 590 h 2316"/>
                  <a:gd name="T68" fmla="*/ 700 w 1666"/>
                  <a:gd name="T69" fmla="*/ 545 h 2316"/>
                  <a:gd name="T70" fmla="*/ 780 w 1666"/>
                  <a:gd name="T71" fmla="*/ 315 h 2316"/>
                  <a:gd name="T72" fmla="*/ 970 w 1666"/>
                  <a:gd name="T73" fmla="*/ 0 h 2316"/>
                  <a:gd name="T74" fmla="*/ 1095 w 1666"/>
                  <a:gd name="T75" fmla="*/ 110 h 2316"/>
                  <a:gd name="T76" fmla="*/ 975 w 1666"/>
                  <a:gd name="T77" fmla="*/ 530 h 2316"/>
                  <a:gd name="T78" fmla="*/ 895 w 1666"/>
                  <a:gd name="T79" fmla="*/ 660 h 2316"/>
                  <a:gd name="T80" fmla="*/ 795 w 1666"/>
                  <a:gd name="T81" fmla="*/ 725 h 2316"/>
                  <a:gd name="T82" fmla="*/ 735 w 1666"/>
                  <a:gd name="T83" fmla="*/ 975 h 2316"/>
                  <a:gd name="T84" fmla="*/ 870 w 1666"/>
                  <a:gd name="T85" fmla="*/ 1050 h 2316"/>
                  <a:gd name="T86" fmla="*/ 970 w 1666"/>
                  <a:gd name="T87" fmla="*/ 1040 h 2316"/>
                  <a:gd name="T88" fmla="*/ 1105 w 1666"/>
                  <a:gd name="T89" fmla="*/ 1160 h 2316"/>
                  <a:gd name="T90" fmla="*/ 1320 w 1666"/>
                  <a:gd name="T91" fmla="*/ 1235 h 2316"/>
                  <a:gd name="T92" fmla="*/ 1390 w 1666"/>
                  <a:gd name="T93" fmla="*/ 1320 h 2316"/>
                  <a:gd name="T94" fmla="*/ 1612 w 1666"/>
                  <a:gd name="T95" fmla="*/ 1382 h 2316"/>
                  <a:gd name="T96" fmla="*/ 1640 w 1666"/>
                  <a:gd name="T97" fmla="*/ 1580 h 2316"/>
                  <a:gd name="T98" fmla="*/ 1618 w 1666"/>
                  <a:gd name="T99" fmla="*/ 1827 h 2316"/>
                  <a:gd name="T100" fmla="*/ 1620 w 1666"/>
                  <a:gd name="T101" fmla="*/ 2075 h 2316"/>
                  <a:gd name="T102" fmla="*/ 1666 w 1666"/>
                  <a:gd name="T103" fmla="*/ 2316 h 23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66"/>
                  <a:gd name="T157" fmla="*/ 0 h 2316"/>
                  <a:gd name="T158" fmla="*/ 1666 w 1666"/>
                  <a:gd name="T159" fmla="*/ 2316 h 23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66" h="2316">
                    <a:moveTo>
                      <a:pt x="1666" y="2316"/>
                    </a:moveTo>
                    <a:lnTo>
                      <a:pt x="1515" y="2265"/>
                    </a:lnTo>
                    <a:lnTo>
                      <a:pt x="1346" y="2255"/>
                    </a:lnTo>
                    <a:lnTo>
                      <a:pt x="1150" y="1953"/>
                    </a:lnTo>
                    <a:lnTo>
                      <a:pt x="1006" y="1850"/>
                    </a:lnTo>
                    <a:lnTo>
                      <a:pt x="866" y="1832"/>
                    </a:lnTo>
                    <a:lnTo>
                      <a:pt x="705" y="1820"/>
                    </a:lnTo>
                    <a:lnTo>
                      <a:pt x="571" y="1953"/>
                    </a:lnTo>
                    <a:lnTo>
                      <a:pt x="555" y="2115"/>
                    </a:lnTo>
                    <a:lnTo>
                      <a:pt x="371" y="2297"/>
                    </a:lnTo>
                    <a:lnTo>
                      <a:pt x="145" y="2115"/>
                    </a:lnTo>
                    <a:lnTo>
                      <a:pt x="115" y="1710"/>
                    </a:lnTo>
                    <a:lnTo>
                      <a:pt x="295" y="1605"/>
                    </a:lnTo>
                    <a:lnTo>
                      <a:pt x="355" y="1475"/>
                    </a:lnTo>
                    <a:lnTo>
                      <a:pt x="310" y="1235"/>
                    </a:lnTo>
                    <a:lnTo>
                      <a:pt x="190" y="1275"/>
                    </a:lnTo>
                    <a:lnTo>
                      <a:pt x="0" y="1335"/>
                    </a:lnTo>
                    <a:lnTo>
                      <a:pt x="10" y="1025"/>
                    </a:lnTo>
                    <a:lnTo>
                      <a:pt x="130" y="1005"/>
                    </a:lnTo>
                    <a:lnTo>
                      <a:pt x="165" y="1125"/>
                    </a:lnTo>
                    <a:lnTo>
                      <a:pt x="270" y="1055"/>
                    </a:lnTo>
                    <a:lnTo>
                      <a:pt x="235" y="960"/>
                    </a:lnTo>
                    <a:lnTo>
                      <a:pt x="450" y="815"/>
                    </a:lnTo>
                    <a:lnTo>
                      <a:pt x="510" y="930"/>
                    </a:lnTo>
                    <a:lnTo>
                      <a:pt x="525" y="1080"/>
                    </a:lnTo>
                    <a:lnTo>
                      <a:pt x="640" y="1130"/>
                    </a:lnTo>
                    <a:lnTo>
                      <a:pt x="745" y="990"/>
                    </a:lnTo>
                    <a:lnTo>
                      <a:pt x="640" y="950"/>
                    </a:lnTo>
                    <a:lnTo>
                      <a:pt x="610" y="890"/>
                    </a:lnTo>
                    <a:lnTo>
                      <a:pt x="600" y="785"/>
                    </a:lnTo>
                    <a:lnTo>
                      <a:pt x="660" y="705"/>
                    </a:lnTo>
                    <a:lnTo>
                      <a:pt x="490" y="710"/>
                    </a:lnTo>
                    <a:lnTo>
                      <a:pt x="465" y="665"/>
                    </a:lnTo>
                    <a:lnTo>
                      <a:pt x="565" y="590"/>
                    </a:lnTo>
                    <a:lnTo>
                      <a:pt x="700" y="545"/>
                    </a:lnTo>
                    <a:lnTo>
                      <a:pt x="780" y="315"/>
                    </a:lnTo>
                    <a:lnTo>
                      <a:pt x="970" y="0"/>
                    </a:lnTo>
                    <a:lnTo>
                      <a:pt x="1095" y="110"/>
                    </a:lnTo>
                    <a:lnTo>
                      <a:pt x="975" y="530"/>
                    </a:lnTo>
                    <a:lnTo>
                      <a:pt x="895" y="660"/>
                    </a:lnTo>
                    <a:lnTo>
                      <a:pt x="795" y="725"/>
                    </a:lnTo>
                    <a:lnTo>
                      <a:pt x="735" y="975"/>
                    </a:lnTo>
                    <a:lnTo>
                      <a:pt x="870" y="1050"/>
                    </a:lnTo>
                    <a:lnTo>
                      <a:pt x="970" y="1040"/>
                    </a:lnTo>
                    <a:lnTo>
                      <a:pt x="1105" y="1160"/>
                    </a:lnTo>
                    <a:lnTo>
                      <a:pt x="1320" y="1235"/>
                    </a:lnTo>
                    <a:lnTo>
                      <a:pt x="1390" y="1320"/>
                    </a:lnTo>
                    <a:lnTo>
                      <a:pt x="1612" y="1382"/>
                    </a:lnTo>
                    <a:lnTo>
                      <a:pt x="1640" y="1580"/>
                    </a:lnTo>
                    <a:lnTo>
                      <a:pt x="1618" y="1827"/>
                    </a:lnTo>
                    <a:lnTo>
                      <a:pt x="1620" y="2075"/>
                    </a:lnTo>
                    <a:lnTo>
                      <a:pt x="1666" y="2316"/>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9" name="Freeform 10">
                <a:extLst>
                  <a:ext uri="{FF2B5EF4-FFF2-40B4-BE49-F238E27FC236}">
                    <a16:creationId xmlns:a16="http://schemas.microsoft.com/office/drawing/2014/main" id="{6BD488CC-E6CF-45D7-97AF-059B03557896}"/>
                  </a:ext>
                </a:extLst>
              </p:cNvPr>
              <p:cNvSpPr>
                <a:spLocks/>
              </p:cNvSpPr>
              <p:nvPr/>
            </p:nvSpPr>
            <p:spPr bwMode="auto">
              <a:xfrm>
                <a:off x="4036112" y="3235645"/>
                <a:ext cx="537504" cy="334530"/>
              </a:xfrm>
              <a:custGeom>
                <a:avLst/>
                <a:gdLst>
                  <a:gd name="T0" fmla="*/ 171 w 2145"/>
                  <a:gd name="T1" fmla="*/ 1245 h 1335"/>
                  <a:gd name="T2" fmla="*/ 498 w 2145"/>
                  <a:gd name="T3" fmla="*/ 1285 h 1335"/>
                  <a:gd name="T4" fmla="*/ 680 w 2145"/>
                  <a:gd name="T5" fmla="*/ 1335 h 1335"/>
                  <a:gd name="T6" fmla="*/ 1080 w 2145"/>
                  <a:gd name="T7" fmla="*/ 1215 h 1335"/>
                  <a:gd name="T8" fmla="*/ 1515 w 2145"/>
                  <a:gd name="T9" fmla="*/ 955 h 1335"/>
                  <a:gd name="T10" fmla="*/ 1903 w 2145"/>
                  <a:gd name="T11" fmla="*/ 594 h 1335"/>
                  <a:gd name="T12" fmla="*/ 2145 w 2145"/>
                  <a:gd name="T13" fmla="*/ 360 h 1335"/>
                  <a:gd name="T14" fmla="*/ 1792 w 2145"/>
                  <a:gd name="T15" fmla="*/ 219 h 1335"/>
                  <a:gd name="T16" fmla="*/ 1710 w 2145"/>
                  <a:gd name="T17" fmla="*/ 45 h 1335"/>
                  <a:gd name="T18" fmla="*/ 1550 w 2145"/>
                  <a:gd name="T19" fmla="*/ 265 h 1335"/>
                  <a:gd name="T20" fmla="*/ 1475 w 2145"/>
                  <a:gd name="T21" fmla="*/ 420 h 1335"/>
                  <a:gd name="T22" fmla="*/ 1455 w 2145"/>
                  <a:gd name="T23" fmla="*/ 570 h 1335"/>
                  <a:gd name="T24" fmla="*/ 1130 w 2145"/>
                  <a:gd name="T25" fmla="*/ 390 h 1335"/>
                  <a:gd name="T26" fmla="*/ 1445 w 2145"/>
                  <a:gd name="T27" fmla="*/ 375 h 1335"/>
                  <a:gd name="T28" fmla="*/ 1470 w 2145"/>
                  <a:gd name="T29" fmla="*/ 280 h 1335"/>
                  <a:gd name="T30" fmla="*/ 1505 w 2145"/>
                  <a:gd name="T31" fmla="*/ 210 h 1335"/>
                  <a:gd name="T32" fmla="*/ 1590 w 2145"/>
                  <a:gd name="T33" fmla="*/ 0 h 1335"/>
                  <a:gd name="T34" fmla="*/ 1430 w 2145"/>
                  <a:gd name="T35" fmla="*/ 85 h 1335"/>
                  <a:gd name="T36" fmla="*/ 1115 w 2145"/>
                  <a:gd name="T37" fmla="*/ 340 h 1335"/>
                  <a:gd name="T38" fmla="*/ 810 w 2145"/>
                  <a:gd name="T39" fmla="*/ 400 h 1335"/>
                  <a:gd name="T40" fmla="*/ 930 w 2145"/>
                  <a:gd name="T41" fmla="*/ 610 h 1335"/>
                  <a:gd name="T42" fmla="*/ 1365 w 2145"/>
                  <a:gd name="T43" fmla="*/ 660 h 1335"/>
                  <a:gd name="T44" fmla="*/ 960 w 2145"/>
                  <a:gd name="T45" fmla="*/ 705 h 1335"/>
                  <a:gd name="T46" fmla="*/ 770 w 2145"/>
                  <a:gd name="T47" fmla="*/ 660 h 1335"/>
                  <a:gd name="T48" fmla="*/ 545 w 2145"/>
                  <a:gd name="T49" fmla="*/ 820 h 1335"/>
                  <a:gd name="T50" fmla="*/ 825 w 2145"/>
                  <a:gd name="T51" fmla="*/ 1020 h 1335"/>
                  <a:gd name="T52" fmla="*/ 945 w 2145"/>
                  <a:gd name="T53" fmla="*/ 1075 h 1335"/>
                  <a:gd name="T54" fmla="*/ 800 w 2145"/>
                  <a:gd name="T55" fmla="*/ 1180 h 1335"/>
                  <a:gd name="T56" fmla="*/ 735 w 2145"/>
                  <a:gd name="T57" fmla="*/ 1030 h 1335"/>
                  <a:gd name="T58" fmla="*/ 530 w 2145"/>
                  <a:gd name="T59" fmla="*/ 1005 h 1335"/>
                  <a:gd name="T60" fmla="*/ 435 w 2145"/>
                  <a:gd name="T61" fmla="*/ 970 h 1335"/>
                  <a:gd name="T62" fmla="*/ 305 w 2145"/>
                  <a:gd name="T63" fmla="*/ 1260 h 1335"/>
                  <a:gd name="T64" fmla="*/ 255 w 2145"/>
                  <a:gd name="T65" fmla="*/ 1110 h 1335"/>
                  <a:gd name="T66" fmla="*/ 45 w 2145"/>
                  <a:gd name="T67" fmla="*/ 1110 h 13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45"/>
                  <a:gd name="T103" fmla="*/ 0 h 1335"/>
                  <a:gd name="T104" fmla="*/ 2145 w 2145"/>
                  <a:gd name="T105" fmla="*/ 1335 h 133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45" h="1335">
                    <a:moveTo>
                      <a:pt x="0" y="1186"/>
                    </a:moveTo>
                    <a:lnTo>
                      <a:pt x="171" y="1245"/>
                    </a:lnTo>
                    <a:lnTo>
                      <a:pt x="306" y="1260"/>
                    </a:lnTo>
                    <a:lnTo>
                      <a:pt x="498" y="1285"/>
                    </a:lnTo>
                    <a:lnTo>
                      <a:pt x="618" y="1200"/>
                    </a:lnTo>
                    <a:lnTo>
                      <a:pt x="680" y="1335"/>
                    </a:lnTo>
                    <a:lnTo>
                      <a:pt x="963" y="1290"/>
                    </a:lnTo>
                    <a:lnTo>
                      <a:pt x="1080" y="1215"/>
                    </a:lnTo>
                    <a:lnTo>
                      <a:pt x="1290" y="1135"/>
                    </a:lnTo>
                    <a:lnTo>
                      <a:pt x="1515" y="955"/>
                    </a:lnTo>
                    <a:lnTo>
                      <a:pt x="1935" y="1000"/>
                    </a:lnTo>
                    <a:lnTo>
                      <a:pt x="1903" y="594"/>
                    </a:lnTo>
                    <a:lnTo>
                      <a:pt x="2086" y="490"/>
                    </a:lnTo>
                    <a:lnTo>
                      <a:pt x="2145" y="360"/>
                    </a:lnTo>
                    <a:lnTo>
                      <a:pt x="2100" y="120"/>
                    </a:lnTo>
                    <a:lnTo>
                      <a:pt x="1792" y="219"/>
                    </a:lnTo>
                    <a:lnTo>
                      <a:pt x="1794" y="27"/>
                    </a:lnTo>
                    <a:lnTo>
                      <a:pt x="1710" y="45"/>
                    </a:lnTo>
                    <a:lnTo>
                      <a:pt x="1700" y="195"/>
                    </a:lnTo>
                    <a:lnTo>
                      <a:pt x="1550" y="265"/>
                    </a:lnTo>
                    <a:lnTo>
                      <a:pt x="1605" y="355"/>
                    </a:lnTo>
                    <a:lnTo>
                      <a:pt x="1475" y="420"/>
                    </a:lnTo>
                    <a:lnTo>
                      <a:pt x="1515" y="550"/>
                    </a:lnTo>
                    <a:lnTo>
                      <a:pt x="1455" y="570"/>
                    </a:lnTo>
                    <a:lnTo>
                      <a:pt x="1380" y="430"/>
                    </a:lnTo>
                    <a:lnTo>
                      <a:pt x="1130" y="390"/>
                    </a:lnTo>
                    <a:lnTo>
                      <a:pt x="1275" y="345"/>
                    </a:lnTo>
                    <a:lnTo>
                      <a:pt x="1445" y="375"/>
                    </a:lnTo>
                    <a:lnTo>
                      <a:pt x="1500" y="325"/>
                    </a:lnTo>
                    <a:lnTo>
                      <a:pt x="1470" y="280"/>
                    </a:lnTo>
                    <a:lnTo>
                      <a:pt x="1275" y="210"/>
                    </a:lnTo>
                    <a:lnTo>
                      <a:pt x="1505" y="210"/>
                    </a:lnTo>
                    <a:lnTo>
                      <a:pt x="1650" y="60"/>
                    </a:lnTo>
                    <a:lnTo>
                      <a:pt x="1590" y="0"/>
                    </a:lnTo>
                    <a:lnTo>
                      <a:pt x="1530" y="100"/>
                    </a:lnTo>
                    <a:lnTo>
                      <a:pt x="1430" y="85"/>
                    </a:lnTo>
                    <a:lnTo>
                      <a:pt x="1250" y="205"/>
                    </a:lnTo>
                    <a:lnTo>
                      <a:pt x="1115" y="340"/>
                    </a:lnTo>
                    <a:lnTo>
                      <a:pt x="990" y="340"/>
                    </a:lnTo>
                    <a:lnTo>
                      <a:pt x="810" y="400"/>
                    </a:lnTo>
                    <a:lnTo>
                      <a:pt x="905" y="480"/>
                    </a:lnTo>
                    <a:lnTo>
                      <a:pt x="930" y="610"/>
                    </a:lnTo>
                    <a:lnTo>
                      <a:pt x="1325" y="600"/>
                    </a:lnTo>
                    <a:lnTo>
                      <a:pt x="1365" y="660"/>
                    </a:lnTo>
                    <a:lnTo>
                      <a:pt x="1170" y="745"/>
                    </a:lnTo>
                    <a:lnTo>
                      <a:pt x="960" y="705"/>
                    </a:lnTo>
                    <a:lnTo>
                      <a:pt x="860" y="745"/>
                    </a:lnTo>
                    <a:lnTo>
                      <a:pt x="770" y="660"/>
                    </a:lnTo>
                    <a:lnTo>
                      <a:pt x="585" y="730"/>
                    </a:lnTo>
                    <a:lnTo>
                      <a:pt x="545" y="820"/>
                    </a:lnTo>
                    <a:lnTo>
                      <a:pt x="750" y="900"/>
                    </a:lnTo>
                    <a:lnTo>
                      <a:pt x="825" y="1020"/>
                    </a:lnTo>
                    <a:lnTo>
                      <a:pt x="935" y="990"/>
                    </a:lnTo>
                    <a:lnTo>
                      <a:pt x="945" y="1075"/>
                    </a:lnTo>
                    <a:lnTo>
                      <a:pt x="840" y="1080"/>
                    </a:lnTo>
                    <a:lnTo>
                      <a:pt x="800" y="1180"/>
                    </a:lnTo>
                    <a:lnTo>
                      <a:pt x="740" y="1170"/>
                    </a:lnTo>
                    <a:lnTo>
                      <a:pt x="735" y="1030"/>
                    </a:lnTo>
                    <a:lnTo>
                      <a:pt x="645" y="945"/>
                    </a:lnTo>
                    <a:lnTo>
                      <a:pt x="530" y="1005"/>
                    </a:lnTo>
                    <a:lnTo>
                      <a:pt x="485" y="1110"/>
                    </a:lnTo>
                    <a:lnTo>
                      <a:pt x="435" y="970"/>
                    </a:lnTo>
                    <a:lnTo>
                      <a:pt x="305" y="1095"/>
                    </a:lnTo>
                    <a:lnTo>
                      <a:pt x="305" y="1260"/>
                    </a:lnTo>
                    <a:lnTo>
                      <a:pt x="170" y="1245"/>
                    </a:lnTo>
                    <a:lnTo>
                      <a:pt x="255" y="1110"/>
                    </a:lnTo>
                    <a:lnTo>
                      <a:pt x="155" y="1075"/>
                    </a:lnTo>
                    <a:lnTo>
                      <a:pt x="45" y="1110"/>
                    </a:lnTo>
                    <a:lnTo>
                      <a:pt x="0" y="1186"/>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40" name="Freeform 11">
                <a:extLst>
                  <a:ext uri="{FF2B5EF4-FFF2-40B4-BE49-F238E27FC236}">
                    <a16:creationId xmlns:a16="http://schemas.microsoft.com/office/drawing/2014/main" id="{352B0CE5-6381-436C-91F7-2E76B0BC4F90}"/>
                  </a:ext>
                </a:extLst>
              </p:cNvPr>
              <p:cNvSpPr>
                <a:spLocks/>
              </p:cNvSpPr>
              <p:nvPr/>
            </p:nvSpPr>
            <p:spPr bwMode="auto">
              <a:xfrm>
                <a:off x="3890773" y="3532587"/>
                <a:ext cx="484881" cy="398429"/>
              </a:xfrm>
              <a:custGeom>
                <a:avLst/>
                <a:gdLst>
                  <a:gd name="T0" fmla="*/ 0 w 1935"/>
                  <a:gd name="T1" fmla="*/ 1005 h 1590"/>
                  <a:gd name="T2" fmla="*/ 130 w 1935"/>
                  <a:gd name="T3" fmla="*/ 1065 h 1590"/>
                  <a:gd name="T4" fmla="*/ 685 w 1935"/>
                  <a:gd name="T5" fmla="*/ 1030 h 1590"/>
                  <a:gd name="T6" fmla="*/ 1075 w 1935"/>
                  <a:gd name="T7" fmla="*/ 895 h 1590"/>
                  <a:gd name="T8" fmla="*/ 1290 w 1935"/>
                  <a:gd name="T9" fmla="*/ 1105 h 1590"/>
                  <a:gd name="T10" fmla="*/ 1390 w 1935"/>
                  <a:gd name="T11" fmla="*/ 865 h 1590"/>
                  <a:gd name="T12" fmla="*/ 1540 w 1935"/>
                  <a:gd name="T13" fmla="*/ 760 h 1590"/>
                  <a:gd name="T14" fmla="*/ 1495 w 1935"/>
                  <a:gd name="T15" fmla="*/ 990 h 1590"/>
                  <a:gd name="T16" fmla="*/ 1450 w 1935"/>
                  <a:gd name="T17" fmla="*/ 1140 h 1590"/>
                  <a:gd name="T18" fmla="*/ 1120 w 1935"/>
                  <a:gd name="T19" fmla="*/ 1105 h 1590"/>
                  <a:gd name="T20" fmla="*/ 805 w 1935"/>
                  <a:gd name="T21" fmla="*/ 1125 h 1590"/>
                  <a:gd name="T22" fmla="*/ 271 w 1935"/>
                  <a:gd name="T23" fmla="*/ 1156 h 1590"/>
                  <a:gd name="T24" fmla="*/ 524 w 1935"/>
                  <a:gd name="T25" fmla="*/ 1165 h 1590"/>
                  <a:gd name="T26" fmla="*/ 854 w 1935"/>
                  <a:gd name="T27" fmla="*/ 1275 h 1590"/>
                  <a:gd name="T28" fmla="*/ 1258 w 1935"/>
                  <a:gd name="T29" fmla="*/ 1468 h 1590"/>
                  <a:gd name="T30" fmla="*/ 1616 w 1935"/>
                  <a:gd name="T31" fmla="*/ 1380 h 1590"/>
                  <a:gd name="T32" fmla="*/ 1868 w 1935"/>
                  <a:gd name="T33" fmla="*/ 1230 h 1590"/>
                  <a:gd name="T34" fmla="*/ 1725 w 1935"/>
                  <a:gd name="T35" fmla="*/ 1050 h 1590"/>
                  <a:gd name="T36" fmla="*/ 1935 w 1935"/>
                  <a:gd name="T37" fmla="*/ 775 h 1590"/>
                  <a:gd name="T38" fmla="*/ 1750 w 1935"/>
                  <a:gd name="T39" fmla="*/ 525 h 1590"/>
                  <a:gd name="T40" fmla="*/ 1545 w 1935"/>
                  <a:gd name="T41" fmla="*/ 105 h 1590"/>
                  <a:gd name="T42" fmla="*/ 1200 w 1935"/>
                  <a:gd name="T43" fmla="*/ 15 h 1590"/>
                  <a:gd name="T44" fmla="*/ 884 w 1935"/>
                  <a:gd name="T45" fmla="*/ 76 h 1590"/>
                  <a:gd name="T46" fmla="*/ 580 w 1935"/>
                  <a:gd name="T47" fmla="*/ 0 h 1590"/>
                  <a:gd name="T48" fmla="*/ 490 w 1935"/>
                  <a:gd name="T49" fmla="*/ 160 h 1590"/>
                  <a:gd name="T50" fmla="*/ 670 w 1935"/>
                  <a:gd name="T51" fmla="*/ 180 h 1590"/>
                  <a:gd name="T52" fmla="*/ 1035 w 1935"/>
                  <a:gd name="T53" fmla="*/ 280 h 1590"/>
                  <a:gd name="T54" fmla="*/ 910 w 1935"/>
                  <a:gd name="T55" fmla="*/ 345 h 1590"/>
                  <a:gd name="T56" fmla="*/ 435 w 1935"/>
                  <a:gd name="T57" fmla="*/ 370 h 1590"/>
                  <a:gd name="T58" fmla="*/ 270 w 1935"/>
                  <a:gd name="T59" fmla="*/ 475 h 1590"/>
                  <a:gd name="T60" fmla="*/ 370 w 1935"/>
                  <a:gd name="T61" fmla="*/ 565 h 1590"/>
                  <a:gd name="T62" fmla="*/ 360 w 1935"/>
                  <a:gd name="T63" fmla="*/ 730 h 1590"/>
                  <a:gd name="T64" fmla="*/ 370 w 1935"/>
                  <a:gd name="T65" fmla="*/ 880 h 1590"/>
                  <a:gd name="T66" fmla="*/ 195 w 1935"/>
                  <a:gd name="T67" fmla="*/ 790 h 1590"/>
                  <a:gd name="T68" fmla="*/ 25 w 1935"/>
                  <a:gd name="T69" fmla="*/ 780 h 15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35"/>
                  <a:gd name="T106" fmla="*/ 0 h 1590"/>
                  <a:gd name="T107" fmla="*/ 1935 w 1935"/>
                  <a:gd name="T108" fmla="*/ 1590 h 15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35" h="1590">
                    <a:moveTo>
                      <a:pt x="25" y="780"/>
                    </a:moveTo>
                    <a:lnTo>
                      <a:pt x="0" y="1005"/>
                    </a:lnTo>
                    <a:lnTo>
                      <a:pt x="55" y="1135"/>
                    </a:lnTo>
                    <a:lnTo>
                      <a:pt x="130" y="1065"/>
                    </a:lnTo>
                    <a:lnTo>
                      <a:pt x="375" y="1060"/>
                    </a:lnTo>
                    <a:lnTo>
                      <a:pt x="685" y="1030"/>
                    </a:lnTo>
                    <a:lnTo>
                      <a:pt x="1000" y="1005"/>
                    </a:lnTo>
                    <a:lnTo>
                      <a:pt x="1075" y="895"/>
                    </a:lnTo>
                    <a:lnTo>
                      <a:pt x="1125" y="940"/>
                    </a:lnTo>
                    <a:lnTo>
                      <a:pt x="1290" y="1105"/>
                    </a:lnTo>
                    <a:lnTo>
                      <a:pt x="1365" y="1015"/>
                    </a:lnTo>
                    <a:lnTo>
                      <a:pt x="1390" y="865"/>
                    </a:lnTo>
                    <a:lnTo>
                      <a:pt x="1380" y="730"/>
                    </a:lnTo>
                    <a:lnTo>
                      <a:pt x="1540" y="760"/>
                    </a:lnTo>
                    <a:lnTo>
                      <a:pt x="1470" y="925"/>
                    </a:lnTo>
                    <a:lnTo>
                      <a:pt x="1495" y="990"/>
                    </a:lnTo>
                    <a:lnTo>
                      <a:pt x="1555" y="1090"/>
                    </a:lnTo>
                    <a:lnTo>
                      <a:pt x="1450" y="1140"/>
                    </a:lnTo>
                    <a:lnTo>
                      <a:pt x="1245" y="1180"/>
                    </a:lnTo>
                    <a:lnTo>
                      <a:pt x="1120" y="1105"/>
                    </a:lnTo>
                    <a:lnTo>
                      <a:pt x="1015" y="1105"/>
                    </a:lnTo>
                    <a:lnTo>
                      <a:pt x="805" y="1125"/>
                    </a:lnTo>
                    <a:lnTo>
                      <a:pt x="490" y="1105"/>
                    </a:lnTo>
                    <a:lnTo>
                      <a:pt x="271" y="1156"/>
                    </a:lnTo>
                    <a:lnTo>
                      <a:pt x="416" y="1215"/>
                    </a:lnTo>
                    <a:lnTo>
                      <a:pt x="524" y="1165"/>
                    </a:lnTo>
                    <a:lnTo>
                      <a:pt x="698" y="1210"/>
                    </a:lnTo>
                    <a:lnTo>
                      <a:pt x="854" y="1275"/>
                    </a:lnTo>
                    <a:lnTo>
                      <a:pt x="1006" y="1362"/>
                    </a:lnTo>
                    <a:lnTo>
                      <a:pt x="1258" y="1468"/>
                    </a:lnTo>
                    <a:lnTo>
                      <a:pt x="1513" y="1590"/>
                    </a:lnTo>
                    <a:lnTo>
                      <a:pt x="1616" y="1380"/>
                    </a:lnTo>
                    <a:lnTo>
                      <a:pt x="1802" y="1345"/>
                    </a:lnTo>
                    <a:lnTo>
                      <a:pt x="1868" y="1230"/>
                    </a:lnTo>
                    <a:lnTo>
                      <a:pt x="1875" y="1135"/>
                    </a:lnTo>
                    <a:lnTo>
                      <a:pt x="1725" y="1050"/>
                    </a:lnTo>
                    <a:lnTo>
                      <a:pt x="1830" y="910"/>
                    </a:lnTo>
                    <a:lnTo>
                      <a:pt x="1935" y="775"/>
                    </a:lnTo>
                    <a:lnTo>
                      <a:pt x="1840" y="715"/>
                    </a:lnTo>
                    <a:lnTo>
                      <a:pt x="1750" y="525"/>
                    </a:lnTo>
                    <a:lnTo>
                      <a:pt x="1540" y="385"/>
                    </a:lnTo>
                    <a:lnTo>
                      <a:pt x="1545" y="105"/>
                    </a:lnTo>
                    <a:lnTo>
                      <a:pt x="1260" y="150"/>
                    </a:lnTo>
                    <a:lnTo>
                      <a:pt x="1200" y="15"/>
                    </a:lnTo>
                    <a:lnTo>
                      <a:pt x="1075" y="100"/>
                    </a:lnTo>
                    <a:lnTo>
                      <a:pt x="884" y="76"/>
                    </a:lnTo>
                    <a:lnTo>
                      <a:pt x="749" y="58"/>
                    </a:lnTo>
                    <a:lnTo>
                      <a:pt x="580" y="0"/>
                    </a:lnTo>
                    <a:lnTo>
                      <a:pt x="520" y="75"/>
                    </a:lnTo>
                    <a:lnTo>
                      <a:pt x="490" y="160"/>
                    </a:lnTo>
                    <a:lnTo>
                      <a:pt x="570" y="205"/>
                    </a:lnTo>
                    <a:lnTo>
                      <a:pt x="670" y="180"/>
                    </a:lnTo>
                    <a:lnTo>
                      <a:pt x="825" y="255"/>
                    </a:lnTo>
                    <a:lnTo>
                      <a:pt x="1035" y="280"/>
                    </a:lnTo>
                    <a:lnTo>
                      <a:pt x="1215" y="355"/>
                    </a:lnTo>
                    <a:lnTo>
                      <a:pt x="910" y="345"/>
                    </a:lnTo>
                    <a:lnTo>
                      <a:pt x="600" y="310"/>
                    </a:lnTo>
                    <a:lnTo>
                      <a:pt x="435" y="370"/>
                    </a:lnTo>
                    <a:lnTo>
                      <a:pt x="240" y="390"/>
                    </a:lnTo>
                    <a:lnTo>
                      <a:pt x="270" y="475"/>
                    </a:lnTo>
                    <a:lnTo>
                      <a:pt x="475" y="505"/>
                    </a:lnTo>
                    <a:lnTo>
                      <a:pt x="370" y="565"/>
                    </a:lnTo>
                    <a:lnTo>
                      <a:pt x="355" y="655"/>
                    </a:lnTo>
                    <a:lnTo>
                      <a:pt x="360" y="730"/>
                    </a:lnTo>
                    <a:lnTo>
                      <a:pt x="465" y="805"/>
                    </a:lnTo>
                    <a:lnTo>
                      <a:pt x="370" y="880"/>
                    </a:lnTo>
                    <a:lnTo>
                      <a:pt x="255" y="870"/>
                    </a:lnTo>
                    <a:lnTo>
                      <a:pt x="195" y="790"/>
                    </a:lnTo>
                    <a:lnTo>
                      <a:pt x="90" y="825"/>
                    </a:lnTo>
                    <a:lnTo>
                      <a:pt x="25" y="780"/>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81" name="Group 80">
              <a:extLst>
                <a:ext uri="{FF2B5EF4-FFF2-40B4-BE49-F238E27FC236}">
                  <a16:creationId xmlns:a16="http://schemas.microsoft.com/office/drawing/2014/main" id="{13418EBD-7BCE-4A0D-A812-C7E742315C2F}"/>
                </a:ext>
              </a:extLst>
            </p:cNvPr>
            <p:cNvGrpSpPr/>
            <p:nvPr/>
          </p:nvGrpSpPr>
          <p:grpSpPr>
            <a:xfrm>
              <a:off x="3323656" y="2971032"/>
              <a:ext cx="834446" cy="1063731"/>
              <a:chOff x="4161404" y="3412307"/>
              <a:chExt cx="834446" cy="1063731"/>
            </a:xfrm>
            <a:solidFill>
              <a:schemeClr val="accent1">
                <a:lumMod val="60000"/>
                <a:lumOff val="40000"/>
              </a:schemeClr>
            </a:solidFill>
          </p:grpSpPr>
          <p:grpSp>
            <p:nvGrpSpPr>
              <p:cNvPr id="124" name="Group 123">
                <a:extLst>
                  <a:ext uri="{FF2B5EF4-FFF2-40B4-BE49-F238E27FC236}">
                    <a16:creationId xmlns:a16="http://schemas.microsoft.com/office/drawing/2014/main" id="{9A405507-4111-43DA-9532-EB6BF1D54EDA}"/>
                  </a:ext>
                </a:extLst>
              </p:cNvPr>
              <p:cNvGrpSpPr/>
              <p:nvPr/>
            </p:nvGrpSpPr>
            <p:grpSpPr>
              <a:xfrm>
                <a:off x="4161404" y="3412307"/>
                <a:ext cx="834446" cy="1063731"/>
                <a:chOff x="4161404" y="3412307"/>
                <a:chExt cx="834446" cy="1063731"/>
              </a:xfrm>
              <a:grpFill/>
            </p:grpSpPr>
            <p:sp>
              <p:nvSpPr>
                <p:cNvPr id="126" name="Freeform 8">
                  <a:extLst>
                    <a:ext uri="{FF2B5EF4-FFF2-40B4-BE49-F238E27FC236}">
                      <a16:creationId xmlns:a16="http://schemas.microsoft.com/office/drawing/2014/main" id="{67247906-A11F-4CC3-999F-4E2A05515C3E}"/>
                    </a:ext>
                  </a:extLst>
                </p:cNvPr>
                <p:cNvSpPr>
                  <a:spLocks/>
                </p:cNvSpPr>
                <p:nvPr/>
              </p:nvSpPr>
              <p:spPr bwMode="auto">
                <a:xfrm>
                  <a:off x="4573616" y="3412307"/>
                  <a:ext cx="422234" cy="789341"/>
                </a:xfrm>
                <a:custGeom>
                  <a:avLst/>
                  <a:gdLst>
                    <a:gd name="T0" fmla="*/ 16 w 1685"/>
                    <a:gd name="T1" fmla="*/ 475 h 3150"/>
                    <a:gd name="T2" fmla="*/ 0 w 1685"/>
                    <a:gd name="T3" fmla="*/ 570 h 3150"/>
                    <a:gd name="T4" fmla="*/ 75 w 1685"/>
                    <a:gd name="T5" fmla="*/ 675 h 3150"/>
                    <a:gd name="T6" fmla="*/ 60 w 1685"/>
                    <a:gd name="T7" fmla="*/ 820 h 3150"/>
                    <a:gd name="T8" fmla="*/ 185 w 1685"/>
                    <a:gd name="T9" fmla="*/ 870 h 3150"/>
                    <a:gd name="T10" fmla="*/ 180 w 1685"/>
                    <a:gd name="T11" fmla="*/ 1000 h 3150"/>
                    <a:gd name="T12" fmla="*/ 255 w 1685"/>
                    <a:gd name="T13" fmla="*/ 1065 h 3150"/>
                    <a:gd name="T14" fmla="*/ 380 w 1685"/>
                    <a:gd name="T15" fmla="*/ 1120 h 3150"/>
                    <a:gd name="T16" fmla="*/ 450 w 1685"/>
                    <a:gd name="T17" fmla="*/ 1255 h 3150"/>
                    <a:gd name="T18" fmla="*/ 570 w 1685"/>
                    <a:gd name="T19" fmla="*/ 1585 h 3150"/>
                    <a:gd name="T20" fmla="*/ 450 w 1685"/>
                    <a:gd name="T21" fmla="*/ 1675 h 3150"/>
                    <a:gd name="T22" fmla="*/ 360 w 1685"/>
                    <a:gd name="T23" fmla="*/ 1810 h 3150"/>
                    <a:gd name="T24" fmla="*/ 410 w 1685"/>
                    <a:gd name="T25" fmla="*/ 2055 h 3150"/>
                    <a:gd name="T26" fmla="*/ 450 w 1685"/>
                    <a:gd name="T27" fmla="*/ 2185 h 3150"/>
                    <a:gd name="T28" fmla="*/ 585 w 1685"/>
                    <a:gd name="T29" fmla="*/ 2230 h 3150"/>
                    <a:gd name="T30" fmla="*/ 660 w 1685"/>
                    <a:gd name="T31" fmla="*/ 2260 h 3150"/>
                    <a:gd name="T32" fmla="*/ 571 w 1685"/>
                    <a:gd name="T33" fmla="*/ 2370 h 3150"/>
                    <a:gd name="T34" fmla="*/ 810 w 1685"/>
                    <a:gd name="T35" fmla="*/ 2544 h 3150"/>
                    <a:gd name="T36" fmla="*/ 861 w 1685"/>
                    <a:gd name="T37" fmla="*/ 2791 h 3150"/>
                    <a:gd name="T38" fmla="*/ 1045 w 1685"/>
                    <a:gd name="T39" fmla="*/ 3150 h 3150"/>
                    <a:gd name="T40" fmla="*/ 1260 w 1685"/>
                    <a:gd name="T41" fmla="*/ 3055 h 3150"/>
                    <a:gd name="T42" fmla="*/ 1430 w 1685"/>
                    <a:gd name="T43" fmla="*/ 2890 h 3150"/>
                    <a:gd name="T44" fmla="*/ 1440 w 1685"/>
                    <a:gd name="T45" fmla="*/ 2725 h 3150"/>
                    <a:gd name="T46" fmla="*/ 1415 w 1685"/>
                    <a:gd name="T47" fmla="*/ 2430 h 3150"/>
                    <a:gd name="T48" fmla="*/ 1365 w 1685"/>
                    <a:gd name="T49" fmla="*/ 2100 h 3150"/>
                    <a:gd name="T50" fmla="*/ 1280 w 1685"/>
                    <a:gd name="T51" fmla="*/ 1890 h 3150"/>
                    <a:gd name="T52" fmla="*/ 1440 w 1685"/>
                    <a:gd name="T53" fmla="*/ 1860 h 3150"/>
                    <a:gd name="T54" fmla="*/ 1605 w 1685"/>
                    <a:gd name="T55" fmla="*/ 1665 h 3150"/>
                    <a:gd name="T56" fmla="*/ 1685 w 1685"/>
                    <a:gd name="T57" fmla="*/ 1525 h 3150"/>
                    <a:gd name="T58" fmla="*/ 1545 w 1685"/>
                    <a:gd name="T59" fmla="*/ 1275 h 3150"/>
                    <a:gd name="T60" fmla="*/ 1410 w 1685"/>
                    <a:gd name="T61" fmla="*/ 1195 h 3150"/>
                    <a:gd name="T62" fmla="*/ 1280 w 1685"/>
                    <a:gd name="T63" fmla="*/ 1140 h 3150"/>
                    <a:gd name="T64" fmla="*/ 1305 w 1685"/>
                    <a:gd name="T65" fmla="*/ 960 h 3150"/>
                    <a:gd name="T66" fmla="*/ 1280 w 1685"/>
                    <a:gd name="T67" fmla="*/ 745 h 3150"/>
                    <a:gd name="T68" fmla="*/ 1310 w 1685"/>
                    <a:gd name="T69" fmla="*/ 495 h 3150"/>
                    <a:gd name="T70" fmla="*/ 1155 w 1685"/>
                    <a:gd name="T71" fmla="*/ 445 h 3150"/>
                    <a:gd name="T72" fmla="*/ 990 w 1685"/>
                    <a:gd name="T73" fmla="*/ 435 h 3150"/>
                    <a:gd name="T74" fmla="*/ 795 w 1685"/>
                    <a:gd name="T75" fmla="*/ 135 h 3150"/>
                    <a:gd name="T76" fmla="*/ 650 w 1685"/>
                    <a:gd name="T77" fmla="*/ 30 h 3150"/>
                    <a:gd name="T78" fmla="*/ 510 w 1685"/>
                    <a:gd name="T79" fmla="*/ 10 h 3150"/>
                    <a:gd name="T80" fmla="*/ 350 w 1685"/>
                    <a:gd name="T81" fmla="*/ 0 h 3150"/>
                    <a:gd name="T82" fmla="*/ 215 w 1685"/>
                    <a:gd name="T83" fmla="*/ 135 h 3150"/>
                    <a:gd name="T84" fmla="*/ 200 w 1685"/>
                    <a:gd name="T85" fmla="*/ 295 h 3150"/>
                    <a:gd name="T86" fmla="*/ 16 w 1685"/>
                    <a:gd name="T87" fmla="*/ 475 h 31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85"/>
                    <a:gd name="T133" fmla="*/ 0 h 3150"/>
                    <a:gd name="T134" fmla="*/ 1685 w 1685"/>
                    <a:gd name="T135" fmla="*/ 3150 h 31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85" h="3150">
                      <a:moveTo>
                        <a:pt x="16" y="475"/>
                      </a:moveTo>
                      <a:lnTo>
                        <a:pt x="0" y="570"/>
                      </a:lnTo>
                      <a:lnTo>
                        <a:pt x="75" y="675"/>
                      </a:lnTo>
                      <a:lnTo>
                        <a:pt x="60" y="820"/>
                      </a:lnTo>
                      <a:lnTo>
                        <a:pt x="185" y="870"/>
                      </a:lnTo>
                      <a:lnTo>
                        <a:pt x="180" y="1000"/>
                      </a:lnTo>
                      <a:lnTo>
                        <a:pt x="255" y="1065"/>
                      </a:lnTo>
                      <a:lnTo>
                        <a:pt x="380" y="1120"/>
                      </a:lnTo>
                      <a:lnTo>
                        <a:pt x="450" y="1255"/>
                      </a:lnTo>
                      <a:lnTo>
                        <a:pt x="570" y="1585"/>
                      </a:lnTo>
                      <a:lnTo>
                        <a:pt x="450" y="1675"/>
                      </a:lnTo>
                      <a:lnTo>
                        <a:pt x="360" y="1810"/>
                      </a:lnTo>
                      <a:lnTo>
                        <a:pt x="410" y="2055"/>
                      </a:lnTo>
                      <a:lnTo>
                        <a:pt x="450" y="2185"/>
                      </a:lnTo>
                      <a:lnTo>
                        <a:pt x="585" y="2230"/>
                      </a:lnTo>
                      <a:lnTo>
                        <a:pt x="660" y="2260"/>
                      </a:lnTo>
                      <a:lnTo>
                        <a:pt x="571" y="2370"/>
                      </a:lnTo>
                      <a:lnTo>
                        <a:pt x="810" y="2544"/>
                      </a:lnTo>
                      <a:lnTo>
                        <a:pt x="861" y="2791"/>
                      </a:lnTo>
                      <a:lnTo>
                        <a:pt x="1045" y="3150"/>
                      </a:lnTo>
                      <a:lnTo>
                        <a:pt x="1260" y="3055"/>
                      </a:lnTo>
                      <a:lnTo>
                        <a:pt x="1430" y="2890"/>
                      </a:lnTo>
                      <a:lnTo>
                        <a:pt x="1440" y="2725"/>
                      </a:lnTo>
                      <a:lnTo>
                        <a:pt x="1415" y="2430"/>
                      </a:lnTo>
                      <a:lnTo>
                        <a:pt x="1365" y="2100"/>
                      </a:lnTo>
                      <a:lnTo>
                        <a:pt x="1280" y="1890"/>
                      </a:lnTo>
                      <a:lnTo>
                        <a:pt x="1440" y="1860"/>
                      </a:lnTo>
                      <a:lnTo>
                        <a:pt x="1605" y="1665"/>
                      </a:lnTo>
                      <a:lnTo>
                        <a:pt x="1685" y="1525"/>
                      </a:lnTo>
                      <a:lnTo>
                        <a:pt x="1545" y="1275"/>
                      </a:lnTo>
                      <a:lnTo>
                        <a:pt x="1410" y="1195"/>
                      </a:lnTo>
                      <a:lnTo>
                        <a:pt x="1280" y="1140"/>
                      </a:lnTo>
                      <a:lnTo>
                        <a:pt x="1305" y="960"/>
                      </a:lnTo>
                      <a:lnTo>
                        <a:pt x="1280" y="745"/>
                      </a:lnTo>
                      <a:lnTo>
                        <a:pt x="1310" y="495"/>
                      </a:lnTo>
                      <a:lnTo>
                        <a:pt x="1155" y="445"/>
                      </a:lnTo>
                      <a:lnTo>
                        <a:pt x="990" y="435"/>
                      </a:lnTo>
                      <a:lnTo>
                        <a:pt x="795" y="135"/>
                      </a:lnTo>
                      <a:lnTo>
                        <a:pt x="650" y="30"/>
                      </a:lnTo>
                      <a:lnTo>
                        <a:pt x="510" y="10"/>
                      </a:lnTo>
                      <a:lnTo>
                        <a:pt x="350" y="0"/>
                      </a:lnTo>
                      <a:lnTo>
                        <a:pt x="215" y="135"/>
                      </a:lnTo>
                      <a:lnTo>
                        <a:pt x="200" y="295"/>
                      </a:lnTo>
                      <a:lnTo>
                        <a:pt x="16" y="475"/>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7" name="Freeform 9">
                  <a:extLst>
                    <a:ext uri="{FF2B5EF4-FFF2-40B4-BE49-F238E27FC236}">
                      <a16:creationId xmlns:a16="http://schemas.microsoft.com/office/drawing/2014/main" id="{D12EA020-7E32-49C4-B750-34F91DA51094}"/>
                    </a:ext>
                  </a:extLst>
                </p:cNvPr>
                <p:cNvSpPr>
                  <a:spLocks/>
                </p:cNvSpPr>
                <p:nvPr/>
              </p:nvSpPr>
              <p:spPr bwMode="auto">
                <a:xfrm>
                  <a:off x="4276673" y="3474953"/>
                  <a:ext cx="462328" cy="630220"/>
                </a:xfrm>
                <a:custGeom>
                  <a:avLst/>
                  <a:gdLst>
                    <a:gd name="T0" fmla="*/ 978 w 1845"/>
                    <a:gd name="T1" fmla="*/ 45 h 2517"/>
                    <a:gd name="T2" fmla="*/ 555 w 1845"/>
                    <a:gd name="T3" fmla="*/ 0 h 2517"/>
                    <a:gd name="T4" fmla="*/ 333 w 1845"/>
                    <a:gd name="T5" fmla="*/ 179 h 2517"/>
                    <a:gd name="T6" fmla="*/ 124 w 1845"/>
                    <a:gd name="T7" fmla="*/ 257 h 2517"/>
                    <a:gd name="T8" fmla="*/ 6 w 1845"/>
                    <a:gd name="T9" fmla="*/ 333 h 2517"/>
                    <a:gd name="T10" fmla="*/ 0 w 1845"/>
                    <a:gd name="T11" fmla="*/ 617 h 2517"/>
                    <a:gd name="T12" fmla="*/ 213 w 1845"/>
                    <a:gd name="T13" fmla="*/ 758 h 2517"/>
                    <a:gd name="T14" fmla="*/ 300 w 1845"/>
                    <a:gd name="T15" fmla="*/ 945 h 2517"/>
                    <a:gd name="T16" fmla="*/ 394 w 1845"/>
                    <a:gd name="T17" fmla="*/ 1004 h 2517"/>
                    <a:gd name="T18" fmla="*/ 186 w 1845"/>
                    <a:gd name="T19" fmla="*/ 1281 h 2517"/>
                    <a:gd name="T20" fmla="*/ 333 w 1845"/>
                    <a:gd name="T21" fmla="*/ 1365 h 2517"/>
                    <a:gd name="T22" fmla="*/ 330 w 1845"/>
                    <a:gd name="T23" fmla="*/ 1460 h 2517"/>
                    <a:gd name="T24" fmla="*/ 457 w 1845"/>
                    <a:gd name="T25" fmla="*/ 1506 h 2517"/>
                    <a:gd name="T26" fmla="*/ 841 w 1845"/>
                    <a:gd name="T27" fmla="*/ 1817 h 2517"/>
                    <a:gd name="T28" fmla="*/ 898 w 1845"/>
                    <a:gd name="T29" fmla="*/ 2001 h 2517"/>
                    <a:gd name="T30" fmla="*/ 1102 w 1845"/>
                    <a:gd name="T31" fmla="*/ 2099 h 2517"/>
                    <a:gd name="T32" fmla="*/ 1130 w 1845"/>
                    <a:gd name="T33" fmla="*/ 1995 h 2517"/>
                    <a:gd name="T34" fmla="*/ 1245 w 1845"/>
                    <a:gd name="T35" fmla="*/ 2012 h 2517"/>
                    <a:gd name="T36" fmla="*/ 1336 w 1845"/>
                    <a:gd name="T37" fmla="*/ 2288 h 2517"/>
                    <a:gd name="T38" fmla="*/ 1521 w 1845"/>
                    <a:gd name="T39" fmla="*/ 2517 h 2517"/>
                    <a:gd name="T40" fmla="*/ 1639 w 1845"/>
                    <a:gd name="T41" fmla="*/ 2415 h 2517"/>
                    <a:gd name="T42" fmla="*/ 1671 w 1845"/>
                    <a:gd name="T43" fmla="*/ 2325 h 2517"/>
                    <a:gd name="T44" fmla="*/ 1564 w 1845"/>
                    <a:gd name="T45" fmla="*/ 2165 h 2517"/>
                    <a:gd name="T46" fmla="*/ 1753 w 1845"/>
                    <a:gd name="T47" fmla="*/ 2120 h 2517"/>
                    <a:gd name="T48" fmla="*/ 1845 w 1845"/>
                    <a:gd name="T49" fmla="*/ 2012 h 2517"/>
                    <a:gd name="T50" fmla="*/ 1773 w 1845"/>
                    <a:gd name="T51" fmla="*/ 1980 h 2517"/>
                    <a:gd name="T52" fmla="*/ 1635 w 1845"/>
                    <a:gd name="T53" fmla="*/ 1937 h 2517"/>
                    <a:gd name="T54" fmla="*/ 1590 w 1845"/>
                    <a:gd name="T55" fmla="*/ 1785 h 2517"/>
                    <a:gd name="T56" fmla="*/ 1545 w 1845"/>
                    <a:gd name="T57" fmla="*/ 1560 h 2517"/>
                    <a:gd name="T58" fmla="*/ 1632 w 1845"/>
                    <a:gd name="T59" fmla="*/ 1427 h 2517"/>
                    <a:gd name="T60" fmla="*/ 1756 w 1845"/>
                    <a:gd name="T61" fmla="*/ 1337 h 2517"/>
                    <a:gd name="T62" fmla="*/ 1638 w 1845"/>
                    <a:gd name="T63" fmla="*/ 1011 h 2517"/>
                    <a:gd name="T64" fmla="*/ 1567 w 1845"/>
                    <a:gd name="T65" fmla="*/ 870 h 2517"/>
                    <a:gd name="T66" fmla="*/ 1446 w 1845"/>
                    <a:gd name="T67" fmla="*/ 819 h 2517"/>
                    <a:gd name="T68" fmla="*/ 1366 w 1845"/>
                    <a:gd name="T69" fmla="*/ 752 h 2517"/>
                    <a:gd name="T70" fmla="*/ 1369 w 1845"/>
                    <a:gd name="T71" fmla="*/ 620 h 2517"/>
                    <a:gd name="T72" fmla="*/ 1246 w 1845"/>
                    <a:gd name="T73" fmla="*/ 569 h 2517"/>
                    <a:gd name="T74" fmla="*/ 1261 w 1845"/>
                    <a:gd name="T75" fmla="*/ 425 h 2517"/>
                    <a:gd name="T76" fmla="*/ 1185 w 1845"/>
                    <a:gd name="T77" fmla="*/ 317 h 2517"/>
                    <a:gd name="T78" fmla="*/ 1200 w 1845"/>
                    <a:gd name="T79" fmla="*/ 225 h 2517"/>
                    <a:gd name="T80" fmla="*/ 978 w 1845"/>
                    <a:gd name="T81" fmla="*/ 45 h 25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45"/>
                    <a:gd name="T124" fmla="*/ 0 h 2517"/>
                    <a:gd name="T125" fmla="*/ 1845 w 1845"/>
                    <a:gd name="T126" fmla="*/ 2517 h 25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45" h="2517">
                      <a:moveTo>
                        <a:pt x="978" y="45"/>
                      </a:moveTo>
                      <a:lnTo>
                        <a:pt x="555" y="0"/>
                      </a:lnTo>
                      <a:lnTo>
                        <a:pt x="333" y="179"/>
                      </a:lnTo>
                      <a:lnTo>
                        <a:pt x="124" y="257"/>
                      </a:lnTo>
                      <a:lnTo>
                        <a:pt x="6" y="333"/>
                      </a:lnTo>
                      <a:lnTo>
                        <a:pt x="0" y="617"/>
                      </a:lnTo>
                      <a:lnTo>
                        <a:pt x="213" y="758"/>
                      </a:lnTo>
                      <a:lnTo>
                        <a:pt x="300" y="945"/>
                      </a:lnTo>
                      <a:lnTo>
                        <a:pt x="394" y="1004"/>
                      </a:lnTo>
                      <a:lnTo>
                        <a:pt x="186" y="1281"/>
                      </a:lnTo>
                      <a:lnTo>
                        <a:pt x="333" y="1365"/>
                      </a:lnTo>
                      <a:lnTo>
                        <a:pt x="330" y="1460"/>
                      </a:lnTo>
                      <a:lnTo>
                        <a:pt x="457" y="1506"/>
                      </a:lnTo>
                      <a:lnTo>
                        <a:pt x="841" y="1817"/>
                      </a:lnTo>
                      <a:lnTo>
                        <a:pt x="898" y="2001"/>
                      </a:lnTo>
                      <a:lnTo>
                        <a:pt x="1102" y="2099"/>
                      </a:lnTo>
                      <a:lnTo>
                        <a:pt x="1130" y="1995"/>
                      </a:lnTo>
                      <a:lnTo>
                        <a:pt x="1245" y="2012"/>
                      </a:lnTo>
                      <a:lnTo>
                        <a:pt x="1336" y="2288"/>
                      </a:lnTo>
                      <a:lnTo>
                        <a:pt x="1521" y="2517"/>
                      </a:lnTo>
                      <a:lnTo>
                        <a:pt x="1639" y="2415"/>
                      </a:lnTo>
                      <a:lnTo>
                        <a:pt x="1671" y="2325"/>
                      </a:lnTo>
                      <a:lnTo>
                        <a:pt x="1564" y="2165"/>
                      </a:lnTo>
                      <a:lnTo>
                        <a:pt x="1753" y="2120"/>
                      </a:lnTo>
                      <a:lnTo>
                        <a:pt x="1845" y="2012"/>
                      </a:lnTo>
                      <a:lnTo>
                        <a:pt x="1773" y="1980"/>
                      </a:lnTo>
                      <a:lnTo>
                        <a:pt x="1635" y="1937"/>
                      </a:lnTo>
                      <a:lnTo>
                        <a:pt x="1590" y="1785"/>
                      </a:lnTo>
                      <a:lnTo>
                        <a:pt x="1545" y="1560"/>
                      </a:lnTo>
                      <a:lnTo>
                        <a:pt x="1632" y="1427"/>
                      </a:lnTo>
                      <a:lnTo>
                        <a:pt x="1756" y="1337"/>
                      </a:lnTo>
                      <a:lnTo>
                        <a:pt x="1638" y="1011"/>
                      </a:lnTo>
                      <a:lnTo>
                        <a:pt x="1567" y="870"/>
                      </a:lnTo>
                      <a:lnTo>
                        <a:pt x="1446" y="819"/>
                      </a:lnTo>
                      <a:lnTo>
                        <a:pt x="1366" y="752"/>
                      </a:lnTo>
                      <a:lnTo>
                        <a:pt x="1369" y="620"/>
                      </a:lnTo>
                      <a:lnTo>
                        <a:pt x="1246" y="569"/>
                      </a:lnTo>
                      <a:lnTo>
                        <a:pt x="1261" y="425"/>
                      </a:lnTo>
                      <a:lnTo>
                        <a:pt x="1185" y="317"/>
                      </a:lnTo>
                      <a:lnTo>
                        <a:pt x="1200" y="225"/>
                      </a:lnTo>
                      <a:lnTo>
                        <a:pt x="978" y="45"/>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8" name="Freeform 13">
                  <a:extLst>
                    <a:ext uri="{FF2B5EF4-FFF2-40B4-BE49-F238E27FC236}">
                      <a16:creationId xmlns:a16="http://schemas.microsoft.com/office/drawing/2014/main" id="{DFC8C529-B1D0-4994-B77D-DC945D7EB84D}"/>
                    </a:ext>
                  </a:extLst>
                </p:cNvPr>
                <p:cNvSpPr>
                  <a:spLocks/>
                </p:cNvSpPr>
                <p:nvPr/>
              </p:nvSpPr>
              <p:spPr bwMode="auto">
                <a:xfrm>
                  <a:off x="4250362" y="3840806"/>
                  <a:ext cx="407199" cy="443534"/>
                </a:xfrm>
                <a:custGeom>
                  <a:avLst/>
                  <a:gdLst>
                    <a:gd name="T0" fmla="*/ 1080 w 1624"/>
                    <a:gd name="T1" fmla="*/ 1771 h 1771"/>
                    <a:gd name="T2" fmla="*/ 1020 w 1624"/>
                    <a:gd name="T3" fmla="*/ 1740 h 1771"/>
                    <a:gd name="T4" fmla="*/ 935 w 1624"/>
                    <a:gd name="T5" fmla="*/ 1531 h 1771"/>
                    <a:gd name="T6" fmla="*/ 690 w 1624"/>
                    <a:gd name="T7" fmla="*/ 1051 h 1771"/>
                    <a:gd name="T8" fmla="*/ 510 w 1624"/>
                    <a:gd name="T9" fmla="*/ 916 h 1771"/>
                    <a:gd name="T10" fmla="*/ 335 w 1624"/>
                    <a:gd name="T11" fmla="*/ 865 h 1771"/>
                    <a:gd name="T12" fmla="*/ 170 w 1624"/>
                    <a:gd name="T13" fmla="*/ 956 h 1771"/>
                    <a:gd name="T14" fmla="*/ 0 w 1624"/>
                    <a:gd name="T15" fmla="*/ 931 h 1771"/>
                    <a:gd name="T16" fmla="*/ 80 w 1624"/>
                    <a:gd name="T17" fmla="*/ 715 h 1771"/>
                    <a:gd name="T18" fmla="*/ 35 w 1624"/>
                    <a:gd name="T19" fmla="*/ 555 h 1771"/>
                    <a:gd name="T20" fmla="*/ 80 w 1624"/>
                    <a:gd name="T21" fmla="*/ 355 h 1771"/>
                    <a:gd name="T22" fmla="*/ 180 w 1624"/>
                    <a:gd name="T23" fmla="*/ 150 h 1771"/>
                    <a:gd name="T24" fmla="*/ 365 w 1624"/>
                    <a:gd name="T25" fmla="*/ 115 h 1771"/>
                    <a:gd name="T26" fmla="*/ 435 w 1624"/>
                    <a:gd name="T27" fmla="*/ 0 h 1771"/>
                    <a:gd name="T28" fmla="*/ 560 w 1624"/>
                    <a:gd name="T29" fmla="*/ 45 h 1771"/>
                    <a:gd name="T30" fmla="*/ 945 w 1624"/>
                    <a:gd name="T31" fmla="*/ 355 h 1771"/>
                    <a:gd name="T32" fmla="*/ 1005 w 1624"/>
                    <a:gd name="T33" fmla="*/ 540 h 1771"/>
                    <a:gd name="T34" fmla="*/ 1205 w 1624"/>
                    <a:gd name="T35" fmla="*/ 640 h 1771"/>
                    <a:gd name="T36" fmla="*/ 1235 w 1624"/>
                    <a:gd name="T37" fmla="*/ 535 h 1771"/>
                    <a:gd name="T38" fmla="*/ 1350 w 1624"/>
                    <a:gd name="T39" fmla="*/ 550 h 1771"/>
                    <a:gd name="T40" fmla="*/ 1440 w 1624"/>
                    <a:gd name="T41" fmla="*/ 825 h 1771"/>
                    <a:gd name="T42" fmla="*/ 1624 w 1624"/>
                    <a:gd name="T43" fmla="*/ 1056 h 1771"/>
                    <a:gd name="T44" fmla="*/ 1594 w 1624"/>
                    <a:gd name="T45" fmla="*/ 1338 h 1771"/>
                    <a:gd name="T46" fmla="*/ 1570 w 1624"/>
                    <a:gd name="T47" fmla="*/ 1470 h 1771"/>
                    <a:gd name="T48" fmla="*/ 1572 w 1624"/>
                    <a:gd name="T49" fmla="*/ 1586 h 1771"/>
                    <a:gd name="T50" fmla="*/ 1552 w 1624"/>
                    <a:gd name="T51" fmla="*/ 1618 h 1771"/>
                    <a:gd name="T52" fmla="*/ 1460 w 1624"/>
                    <a:gd name="T53" fmla="*/ 1528 h 1771"/>
                    <a:gd name="T54" fmla="*/ 1350 w 1624"/>
                    <a:gd name="T55" fmla="*/ 1531 h 1771"/>
                    <a:gd name="T56" fmla="*/ 1230 w 1624"/>
                    <a:gd name="T57" fmla="*/ 1526 h 1771"/>
                    <a:gd name="T58" fmla="*/ 1200 w 1624"/>
                    <a:gd name="T59" fmla="*/ 1606 h 1771"/>
                    <a:gd name="T60" fmla="*/ 1235 w 1624"/>
                    <a:gd name="T61" fmla="*/ 1726 h 1771"/>
                    <a:gd name="T62" fmla="*/ 1080 w 1624"/>
                    <a:gd name="T63" fmla="*/ 1771 h 17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4"/>
                    <a:gd name="T97" fmla="*/ 0 h 1771"/>
                    <a:gd name="T98" fmla="*/ 1624 w 1624"/>
                    <a:gd name="T99" fmla="*/ 1771 h 17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4" h="1771">
                      <a:moveTo>
                        <a:pt x="1080" y="1771"/>
                      </a:moveTo>
                      <a:lnTo>
                        <a:pt x="1020" y="1740"/>
                      </a:lnTo>
                      <a:lnTo>
                        <a:pt x="935" y="1531"/>
                      </a:lnTo>
                      <a:lnTo>
                        <a:pt x="690" y="1051"/>
                      </a:lnTo>
                      <a:lnTo>
                        <a:pt x="510" y="916"/>
                      </a:lnTo>
                      <a:lnTo>
                        <a:pt x="335" y="865"/>
                      </a:lnTo>
                      <a:lnTo>
                        <a:pt x="170" y="956"/>
                      </a:lnTo>
                      <a:lnTo>
                        <a:pt x="0" y="931"/>
                      </a:lnTo>
                      <a:lnTo>
                        <a:pt x="80" y="715"/>
                      </a:lnTo>
                      <a:lnTo>
                        <a:pt x="35" y="555"/>
                      </a:lnTo>
                      <a:lnTo>
                        <a:pt x="80" y="355"/>
                      </a:lnTo>
                      <a:lnTo>
                        <a:pt x="180" y="150"/>
                      </a:lnTo>
                      <a:lnTo>
                        <a:pt x="365" y="115"/>
                      </a:lnTo>
                      <a:lnTo>
                        <a:pt x="435" y="0"/>
                      </a:lnTo>
                      <a:lnTo>
                        <a:pt x="560" y="45"/>
                      </a:lnTo>
                      <a:lnTo>
                        <a:pt x="945" y="355"/>
                      </a:lnTo>
                      <a:lnTo>
                        <a:pt x="1005" y="540"/>
                      </a:lnTo>
                      <a:lnTo>
                        <a:pt x="1205" y="640"/>
                      </a:lnTo>
                      <a:lnTo>
                        <a:pt x="1235" y="535"/>
                      </a:lnTo>
                      <a:lnTo>
                        <a:pt x="1350" y="550"/>
                      </a:lnTo>
                      <a:lnTo>
                        <a:pt x="1440" y="825"/>
                      </a:lnTo>
                      <a:lnTo>
                        <a:pt x="1624" y="1056"/>
                      </a:lnTo>
                      <a:lnTo>
                        <a:pt x="1594" y="1338"/>
                      </a:lnTo>
                      <a:lnTo>
                        <a:pt x="1570" y="1470"/>
                      </a:lnTo>
                      <a:lnTo>
                        <a:pt x="1572" y="1586"/>
                      </a:lnTo>
                      <a:lnTo>
                        <a:pt x="1552" y="1618"/>
                      </a:lnTo>
                      <a:lnTo>
                        <a:pt x="1460" y="1528"/>
                      </a:lnTo>
                      <a:lnTo>
                        <a:pt x="1350" y="1531"/>
                      </a:lnTo>
                      <a:lnTo>
                        <a:pt x="1230" y="1526"/>
                      </a:lnTo>
                      <a:lnTo>
                        <a:pt x="1200" y="1606"/>
                      </a:lnTo>
                      <a:lnTo>
                        <a:pt x="1235" y="1726"/>
                      </a:lnTo>
                      <a:lnTo>
                        <a:pt x="1080" y="1771"/>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9" name="Freeform 14">
                  <a:extLst>
                    <a:ext uri="{FF2B5EF4-FFF2-40B4-BE49-F238E27FC236}">
                      <a16:creationId xmlns:a16="http://schemas.microsoft.com/office/drawing/2014/main" id="{40BE0311-3F77-4CF5-8BD4-AD67DB309C73}"/>
                    </a:ext>
                  </a:extLst>
                </p:cNvPr>
                <p:cNvSpPr>
                  <a:spLocks/>
                </p:cNvSpPr>
                <p:nvPr/>
              </p:nvSpPr>
              <p:spPr bwMode="auto">
                <a:xfrm>
                  <a:off x="4650044" y="4006191"/>
                  <a:ext cx="185432" cy="248078"/>
                </a:xfrm>
                <a:custGeom>
                  <a:avLst/>
                  <a:gdLst>
                    <a:gd name="T0" fmla="*/ 211 w 742"/>
                    <a:gd name="T1" fmla="*/ 609 h 991"/>
                    <a:gd name="T2" fmla="*/ 209 w 742"/>
                    <a:gd name="T3" fmla="*/ 567 h 991"/>
                    <a:gd name="T4" fmla="*/ 187 w 742"/>
                    <a:gd name="T5" fmla="*/ 517 h 991"/>
                    <a:gd name="T6" fmla="*/ 122 w 742"/>
                    <a:gd name="T7" fmla="*/ 444 h 991"/>
                    <a:gd name="T8" fmla="*/ 34 w 742"/>
                    <a:gd name="T9" fmla="*/ 397 h 991"/>
                    <a:gd name="T10" fmla="*/ 150 w 742"/>
                    <a:gd name="T11" fmla="*/ 295 h 991"/>
                    <a:gd name="T12" fmla="*/ 180 w 742"/>
                    <a:gd name="T13" fmla="*/ 205 h 991"/>
                    <a:gd name="T14" fmla="*/ 75 w 742"/>
                    <a:gd name="T15" fmla="*/ 45 h 991"/>
                    <a:gd name="T16" fmla="*/ 265 w 742"/>
                    <a:gd name="T17" fmla="*/ 0 h 991"/>
                    <a:gd name="T18" fmla="*/ 505 w 742"/>
                    <a:gd name="T19" fmla="*/ 175 h 991"/>
                    <a:gd name="T20" fmla="*/ 555 w 742"/>
                    <a:gd name="T21" fmla="*/ 420 h 991"/>
                    <a:gd name="T22" fmla="*/ 742 w 742"/>
                    <a:gd name="T23" fmla="*/ 784 h 991"/>
                    <a:gd name="T24" fmla="*/ 610 w 742"/>
                    <a:gd name="T25" fmla="*/ 826 h 991"/>
                    <a:gd name="T26" fmla="*/ 495 w 742"/>
                    <a:gd name="T27" fmla="*/ 896 h 991"/>
                    <a:gd name="T28" fmla="*/ 345 w 742"/>
                    <a:gd name="T29" fmla="*/ 836 h 991"/>
                    <a:gd name="T30" fmla="*/ 235 w 742"/>
                    <a:gd name="T31" fmla="*/ 886 h 991"/>
                    <a:gd name="T32" fmla="*/ 85 w 742"/>
                    <a:gd name="T33" fmla="*/ 991 h 991"/>
                    <a:gd name="T34" fmla="*/ 100 w 742"/>
                    <a:gd name="T35" fmla="*/ 856 h 991"/>
                    <a:gd name="T36" fmla="*/ 60 w 742"/>
                    <a:gd name="T37" fmla="*/ 760 h 991"/>
                    <a:gd name="T38" fmla="*/ 0 w 742"/>
                    <a:gd name="T39" fmla="*/ 675 h 991"/>
                    <a:gd name="T40" fmla="*/ 14 w 742"/>
                    <a:gd name="T41" fmla="*/ 553 h 991"/>
                    <a:gd name="T42" fmla="*/ 49 w 742"/>
                    <a:gd name="T43" fmla="*/ 594 h 991"/>
                    <a:gd name="T44" fmla="*/ 142 w 742"/>
                    <a:gd name="T45" fmla="*/ 636 h 991"/>
                    <a:gd name="T46" fmla="*/ 211 w 742"/>
                    <a:gd name="T47" fmla="*/ 609 h 9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42"/>
                    <a:gd name="T73" fmla="*/ 0 h 991"/>
                    <a:gd name="T74" fmla="*/ 742 w 742"/>
                    <a:gd name="T75" fmla="*/ 991 h 99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42" h="991">
                      <a:moveTo>
                        <a:pt x="211" y="609"/>
                      </a:moveTo>
                      <a:lnTo>
                        <a:pt x="209" y="567"/>
                      </a:lnTo>
                      <a:lnTo>
                        <a:pt x="187" y="517"/>
                      </a:lnTo>
                      <a:lnTo>
                        <a:pt x="122" y="444"/>
                      </a:lnTo>
                      <a:lnTo>
                        <a:pt x="34" y="397"/>
                      </a:lnTo>
                      <a:lnTo>
                        <a:pt x="150" y="295"/>
                      </a:lnTo>
                      <a:lnTo>
                        <a:pt x="180" y="205"/>
                      </a:lnTo>
                      <a:lnTo>
                        <a:pt x="75" y="45"/>
                      </a:lnTo>
                      <a:lnTo>
                        <a:pt x="265" y="0"/>
                      </a:lnTo>
                      <a:lnTo>
                        <a:pt x="505" y="175"/>
                      </a:lnTo>
                      <a:lnTo>
                        <a:pt x="555" y="420"/>
                      </a:lnTo>
                      <a:lnTo>
                        <a:pt x="742" y="784"/>
                      </a:lnTo>
                      <a:lnTo>
                        <a:pt x="610" y="826"/>
                      </a:lnTo>
                      <a:lnTo>
                        <a:pt x="495" y="896"/>
                      </a:lnTo>
                      <a:lnTo>
                        <a:pt x="345" y="836"/>
                      </a:lnTo>
                      <a:lnTo>
                        <a:pt x="235" y="886"/>
                      </a:lnTo>
                      <a:lnTo>
                        <a:pt x="85" y="991"/>
                      </a:lnTo>
                      <a:lnTo>
                        <a:pt x="100" y="856"/>
                      </a:lnTo>
                      <a:lnTo>
                        <a:pt x="60" y="760"/>
                      </a:lnTo>
                      <a:lnTo>
                        <a:pt x="0" y="675"/>
                      </a:lnTo>
                      <a:lnTo>
                        <a:pt x="14" y="553"/>
                      </a:lnTo>
                      <a:lnTo>
                        <a:pt x="49" y="594"/>
                      </a:lnTo>
                      <a:lnTo>
                        <a:pt x="142" y="636"/>
                      </a:lnTo>
                      <a:lnTo>
                        <a:pt x="211" y="609"/>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0" name="Freeform 15">
                  <a:extLst>
                    <a:ext uri="{FF2B5EF4-FFF2-40B4-BE49-F238E27FC236}">
                      <a16:creationId xmlns:a16="http://schemas.microsoft.com/office/drawing/2014/main" id="{EDEF3685-A3AD-4472-A668-BA4BF50E1D8F}"/>
                    </a:ext>
                  </a:extLst>
                </p:cNvPr>
                <p:cNvSpPr>
                  <a:spLocks/>
                </p:cNvSpPr>
                <p:nvPr/>
              </p:nvSpPr>
              <p:spPr bwMode="auto">
                <a:xfrm>
                  <a:off x="4665079" y="4202901"/>
                  <a:ext cx="180421" cy="261860"/>
                </a:xfrm>
                <a:custGeom>
                  <a:avLst/>
                  <a:gdLst>
                    <a:gd name="T0" fmla="*/ 550 w 719"/>
                    <a:gd name="T1" fmla="*/ 1003 h 1048"/>
                    <a:gd name="T2" fmla="*/ 465 w 719"/>
                    <a:gd name="T3" fmla="*/ 1048 h 1048"/>
                    <a:gd name="T4" fmla="*/ 329 w 719"/>
                    <a:gd name="T5" fmla="*/ 1006 h 1048"/>
                    <a:gd name="T6" fmla="*/ 331 w 719"/>
                    <a:gd name="T7" fmla="*/ 760 h 1048"/>
                    <a:gd name="T8" fmla="*/ 120 w 719"/>
                    <a:gd name="T9" fmla="*/ 638 h 1048"/>
                    <a:gd name="T10" fmla="*/ 10 w 719"/>
                    <a:gd name="T11" fmla="*/ 517 h 1048"/>
                    <a:gd name="T12" fmla="*/ 0 w 719"/>
                    <a:gd name="T13" fmla="*/ 357 h 1048"/>
                    <a:gd name="T14" fmla="*/ 26 w 719"/>
                    <a:gd name="T15" fmla="*/ 208 h 1048"/>
                    <a:gd name="T16" fmla="*/ 170 w 719"/>
                    <a:gd name="T17" fmla="*/ 105 h 1048"/>
                    <a:gd name="T18" fmla="*/ 286 w 719"/>
                    <a:gd name="T19" fmla="*/ 54 h 1048"/>
                    <a:gd name="T20" fmla="*/ 436 w 719"/>
                    <a:gd name="T21" fmla="*/ 111 h 1048"/>
                    <a:gd name="T22" fmla="*/ 551 w 719"/>
                    <a:gd name="T23" fmla="*/ 43 h 1048"/>
                    <a:gd name="T24" fmla="*/ 682 w 719"/>
                    <a:gd name="T25" fmla="*/ 0 h 1048"/>
                    <a:gd name="T26" fmla="*/ 719 w 719"/>
                    <a:gd name="T27" fmla="*/ 171 h 1048"/>
                    <a:gd name="T28" fmla="*/ 569 w 719"/>
                    <a:gd name="T29" fmla="*/ 339 h 1048"/>
                    <a:gd name="T30" fmla="*/ 645 w 719"/>
                    <a:gd name="T31" fmla="*/ 492 h 1048"/>
                    <a:gd name="T32" fmla="*/ 625 w 719"/>
                    <a:gd name="T33" fmla="*/ 713 h 1048"/>
                    <a:gd name="T34" fmla="*/ 595 w 719"/>
                    <a:gd name="T35" fmla="*/ 893 h 1048"/>
                    <a:gd name="T36" fmla="*/ 550 w 719"/>
                    <a:gd name="T37" fmla="*/ 1003 h 10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19"/>
                    <a:gd name="T58" fmla="*/ 0 h 1048"/>
                    <a:gd name="T59" fmla="*/ 719 w 719"/>
                    <a:gd name="T60" fmla="*/ 1048 h 10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19" h="1048">
                      <a:moveTo>
                        <a:pt x="550" y="1003"/>
                      </a:moveTo>
                      <a:lnTo>
                        <a:pt x="465" y="1048"/>
                      </a:lnTo>
                      <a:lnTo>
                        <a:pt x="329" y="1006"/>
                      </a:lnTo>
                      <a:lnTo>
                        <a:pt x="331" y="760"/>
                      </a:lnTo>
                      <a:lnTo>
                        <a:pt x="120" y="638"/>
                      </a:lnTo>
                      <a:lnTo>
                        <a:pt x="10" y="517"/>
                      </a:lnTo>
                      <a:lnTo>
                        <a:pt x="0" y="357"/>
                      </a:lnTo>
                      <a:lnTo>
                        <a:pt x="26" y="208"/>
                      </a:lnTo>
                      <a:lnTo>
                        <a:pt x="170" y="105"/>
                      </a:lnTo>
                      <a:lnTo>
                        <a:pt x="286" y="54"/>
                      </a:lnTo>
                      <a:lnTo>
                        <a:pt x="436" y="111"/>
                      </a:lnTo>
                      <a:lnTo>
                        <a:pt x="551" y="43"/>
                      </a:lnTo>
                      <a:lnTo>
                        <a:pt x="682" y="0"/>
                      </a:lnTo>
                      <a:lnTo>
                        <a:pt x="719" y="171"/>
                      </a:lnTo>
                      <a:lnTo>
                        <a:pt x="569" y="339"/>
                      </a:lnTo>
                      <a:lnTo>
                        <a:pt x="645" y="492"/>
                      </a:lnTo>
                      <a:lnTo>
                        <a:pt x="625" y="713"/>
                      </a:lnTo>
                      <a:lnTo>
                        <a:pt x="595" y="893"/>
                      </a:lnTo>
                      <a:lnTo>
                        <a:pt x="550" y="1003"/>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1" name="Freeform 16">
                  <a:extLst>
                    <a:ext uri="{FF2B5EF4-FFF2-40B4-BE49-F238E27FC236}">
                      <a16:creationId xmlns:a16="http://schemas.microsoft.com/office/drawing/2014/main" id="{AF0CFEA3-0C42-440E-9BE9-AEFD6D2A329E}"/>
                    </a:ext>
                  </a:extLst>
                </p:cNvPr>
                <p:cNvSpPr>
                  <a:spLocks/>
                </p:cNvSpPr>
                <p:nvPr/>
              </p:nvSpPr>
              <p:spPr bwMode="auto">
                <a:xfrm>
                  <a:off x="4161404" y="4057562"/>
                  <a:ext cx="367106" cy="418476"/>
                </a:xfrm>
                <a:custGeom>
                  <a:avLst/>
                  <a:gdLst>
                    <a:gd name="T0" fmla="*/ 0 w 1465"/>
                    <a:gd name="T1" fmla="*/ 380 h 1671"/>
                    <a:gd name="T2" fmla="*/ 0 w 1465"/>
                    <a:gd name="T3" fmla="*/ 545 h 1671"/>
                    <a:gd name="T4" fmla="*/ 160 w 1465"/>
                    <a:gd name="T5" fmla="*/ 530 h 1671"/>
                    <a:gd name="T6" fmla="*/ 251 w 1465"/>
                    <a:gd name="T7" fmla="*/ 653 h 1671"/>
                    <a:gd name="T8" fmla="*/ 269 w 1465"/>
                    <a:gd name="T9" fmla="*/ 828 h 1671"/>
                    <a:gd name="T10" fmla="*/ 235 w 1465"/>
                    <a:gd name="T11" fmla="*/ 961 h 1671"/>
                    <a:gd name="T12" fmla="*/ 458 w 1465"/>
                    <a:gd name="T13" fmla="*/ 1340 h 1671"/>
                    <a:gd name="T14" fmla="*/ 667 w 1465"/>
                    <a:gd name="T15" fmla="*/ 1386 h 1671"/>
                    <a:gd name="T16" fmla="*/ 827 w 1465"/>
                    <a:gd name="T17" fmla="*/ 1505 h 1671"/>
                    <a:gd name="T18" fmla="*/ 881 w 1465"/>
                    <a:gd name="T19" fmla="*/ 1416 h 1671"/>
                    <a:gd name="T20" fmla="*/ 985 w 1465"/>
                    <a:gd name="T21" fmla="*/ 1365 h 1671"/>
                    <a:gd name="T22" fmla="*/ 1105 w 1465"/>
                    <a:gd name="T23" fmla="*/ 1551 h 1671"/>
                    <a:gd name="T24" fmla="*/ 1244 w 1465"/>
                    <a:gd name="T25" fmla="*/ 1671 h 1671"/>
                    <a:gd name="T26" fmla="*/ 1290 w 1465"/>
                    <a:gd name="T27" fmla="*/ 1546 h 1671"/>
                    <a:gd name="T28" fmla="*/ 1390 w 1465"/>
                    <a:gd name="T29" fmla="*/ 1491 h 1671"/>
                    <a:gd name="T30" fmla="*/ 1435 w 1465"/>
                    <a:gd name="T31" fmla="*/ 1356 h 1671"/>
                    <a:gd name="T32" fmla="*/ 1465 w 1465"/>
                    <a:gd name="T33" fmla="*/ 1140 h 1671"/>
                    <a:gd name="T34" fmla="*/ 1435 w 1465"/>
                    <a:gd name="T35" fmla="*/ 906 h 1671"/>
                    <a:gd name="T36" fmla="*/ 1375 w 1465"/>
                    <a:gd name="T37" fmla="*/ 876 h 1671"/>
                    <a:gd name="T38" fmla="*/ 1288 w 1465"/>
                    <a:gd name="T39" fmla="*/ 662 h 1671"/>
                    <a:gd name="T40" fmla="*/ 1045 w 1465"/>
                    <a:gd name="T41" fmla="*/ 186 h 1671"/>
                    <a:gd name="T42" fmla="*/ 863 w 1465"/>
                    <a:gd name="T43" fmla="*/ 51 h 1671"/>
                    <a:gd name="T44" fmla="*/ 689 w 1465"/>
                    <a:gd name="T45" fmla="*/ 0 h 1671"/>
                    <a:gd name="T46" fmla="*/ 523 w 1465"/>
                    <a:gd name="T47" fmla="*/ 90 h 1671"/>
                    <a:gd name="T48" fmla="*/ 355 w 1465"/>
                    <a:gd name="T49" fmla="*/ 66 h 1671"/>
                    <a:gd name="T50" fmla="*/ 164 w 1465"/>
                    <a:gd name="T51" fmla="*/ 209 h 1671"/>
                    <a:gd name="T52" fmla="*/ 0 w 1465"/>
                    <a:gd name="T53" fmla="*/ 380 h 16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65"/>
                    <a:gd name="T82" fmla="*/ 0 h 1671"/>
                    <a:gd name="T83" fmla="*/ 1465 w 1465"/>
                    <a:gd name="T84" fmla="*/ 1671 h 16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65" h="1671">
                      <a:moveTo>
                        <a:pt x="0" y="380"/>
                      </a:moveTo>
                      <a:lnTo>
                        <a:pt x="0" y="545"/>
                      </a:lnTo>
                      <a:lnTo>
                        <a:pt x="160" y="530"/>
                      </a:lnTo>
                      <a:lnTo>
                        <a:pt x="251" y="653"/>
                      </a:lnTo>
                      <a:lnTo>
                        <a:pt x="269" y="828"/>
                      </a:lnTo>
                      <a:lnTo>
                        <a:pt x="235" y="961"/>
                      </a:lnTo>
                      <a:lnTo>
                        <a:pt x="458" y="1340"/>
                      </a:lnTo>
                      <a:lnTo>
                        <a:pt x="667" y="1386"/>
                      </a:lnTo>
                      <a:lnTo>
                        <a:pt x="827" y="1505"/>
                      </a:lnTo>
                      <a:lnTo>
                        <a:pt x="881" y="1416"/>
                      </a:lnTo>
                      <a:lnTo>
                        <a:pt x="985" y="1365"/>
                      </a:lnTo>
                      <a:lnTo>
                        <a:pt x="1105" y="1551"/>
                      </a:lnTo>
                      <a:lnTo>
                        <a:pt x="1244" y="1671"/>
                      </a:lnTo>
                      <a:lnTo>
                        <a:pt x="1290" y="1546"/>
                      </a:lnTo>
                      <a:lnTo>
                        <a:pt x="1390" y="1491"/>
                      </a:lnTo>
                      <a:lnTo>
                        <a:pt x="1435" y="1356"/>
                      </a:lnTo>
                      <a:lnTo>
                        <a:pt x="1465" y="1140"/>
                      </a:lnTo>
                      <a:lnTo>
                        <a:pt x="1435" y="906"/>
                      </a:lnTo>
                      <a:lnTo>
                        <a:pt x="1375" y="876"/>
                      </a:lnTo>
                      <a:lnTo>
                        <a:pt x="1288" y="662"/>
                      </a:lnTo>
                      <a:lnTo>
                        <a:pt x="1045" y="186"/>
                      </a:lnTo>
                      <a:lnTo>
                        <a:pt x="863" y="51"/>
                      </a:lnTo>
                      <a:lnTo>
                        <a:pt x="689" y="0"/>
                      </a:lnTo>
                      <a:lnTo>
                        <a:pt x="523" y="90"/>
                      </a:lnTo>
                      <a:lnTo>
                        <a:pt x="355" y="66"/>
                      </a:lnTo>
                      <a:lnTo>
                        <a:pt x="164" y="209"/>
                      </a:lnTo>
                      <a:lnTo>
                        <a:pt x="0" y="380"/>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32" name="Freeform 49">
                  <a:extLst>
                    <a:ext uri="{FF2B5EF4-FFF2-40B4-BE49-F238E27FC236}">
                      <a16:creationId xmlns:a16="http://schemas.microsoft.com/office/drawing/2014/main" id="{097737DA-7F11-4F7A-977C-3D641A62EABF}"/>
                    </a:ext>
                  </a:extLst>
                </p:cNvPr>
                <p:cNvSpPr>
                  <a:spLocks/>
                </p:cNvSpPr>
                <p:nvPr/>
              </p:nvSpPr>
              <p:spPr bwMode="auto">
                <a:xfrm>
                  <a:off x="4520993" y="4222947"/>
                  <a:ext cx="109004" cy="196708"/>
                </a:xfrm>
                <a:custGeom>
                  <a:avLst/>
                  <a:gdLst>
                    <a:gd name="T0" fmla="*/ 0 w 438"/>
                    <a:gd name="T1" fmla="*/ 246 h 786"/>
                    <a:gd name="T2" fmla="*/ 30 w 438"/>
                    <a:gd name="T3" fmla="*/ 480 h 786"/>
                    <a:gd name="T4" fmla="*/ 3 w 438"/>
                    <a:gd name="T5" fmla="*/ 695 h 786"/>
                    <a:gd name="T6" fmla="*/ 158 w 438"/>
                    <a:gd name="T7" fmla="*/ 786 h 786"/>
                    <a:gd name="T8" fmla="*/ 394 w 438"/>
                    <a:gd name="T9" fmla="*/ 690 h 786"/>
                    <a:gd name="T10" fmla="*/ 376 w 438"/>
                    <a:gd name="T11" fmla="*/ 568 h 786"/>
                    <a:gd name="T12" fmla="*/ 438 w 438"/>
                    <a:gd name="T13" fmla="*/ 418 h 786"/>
                    <a:gd name="T14" fmla="*/ 366 w 438"/>
                    <a:gd name="T15" fmla="*/ 230 h 786"/>
                    <a:gd name="T16" fmla="*/ 382 w 438"/>
                    <a:gd name="T17" fmla="*/ 0 h 786"/>
                    <a:gd name="T18" fmla="*/ 274 w 438"/>
                    <a:gd name="T19" fmla="*/ 8 h 786"/>
                    <a:gd name="T20" fmla="*/ 148 w 438"/>
                    <a:gd name="T21" fmla="*/ 0 h 786"/>
                    <a:gd name="T22" fmla="*/ 124 w 438"/>
                    <a:gd name="T23" fmla="*/ 80 h 786"/>
                    <a:gd name="T24" fmla="*/ 158 w 438"/>
                    <a:gd name="T25" fmla="*/ 200 h 786"/>
                    <a:gd name="T26" fmla="*/ 0 w 438"/>
                    <a:gd name="T27" fmla="*/ 246 h 7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8"/>
                    <a:gd name="T43" fmla="*/ 0 h 786"/>
                    <a:gd name="T44" fmla="*/ 438 w 438"/>
                    <a:gd name="T45" fmla="*/ 786 h 78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8" h="786">
                      <a:moveTo>
                        <a:pt x="0" y="246"/>
                      </a:moveTo>
                      <a:lnTo>
                        <a:pt x="30" y="480"/>
                      </a:lnTo>
                      <a:lnTo>
                        <a:pt x="3" y="695"/>
                      </a:lnTo>
                      <a:lnTo>
                        <a:pt x="158" y="786"/>
                      </a:lnTo>
                      <a:lnTo>
                        <a:pt x="394" y="690"/>
                      </a:lnTo>
                      <a:lnTo>
                        <a:pt x="376" y="568"/>
                      </a:lnTo>
                      <a:lnTo>
                        <a:pt x="438" y="418"/>
                      </a:lnTo>
                      <a:lnTo>
                        <a:pt x="366" y="230"/>
                      </a:lnTo>
                      <a:lnTo>
                        <a:pt x="382" y="0"/>
                      </a:lnTo>
                      <a:lnTo>
                        <a:pt x="274" y="8"/>
                      </a:lnTo>
                      <a:lnTo>
                        <a:pt x="148" y="0"/>
                      </a:lnTo>
                      <a:lnTo>
                        <a:pt x="124" y="80"/>
                      </a:lnTo>
                      <a:lnTo>
                        <a:pt x="158" y="200"/>
                      </a:lnTo>
                      <a:lnTo>
                        <a:pt x="0" y="246"/>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125" name="Freeform 50">
                <a:extLst>
                  <a:ext uri="{FF2B5EF4-FFF2-40B4-BE49-F238E27FC236}">
                    <a16:creationId xmlns:a16="http://schemas.microsoft.com/office/drawing/2014/main" id="{C24FD181-9AA5-45C0-9CDC-BA7BCA8AE19F}"/>
                  </a:ext>
                </a:extLst>
              </p:cNvPr>
              <p:cNvSpPr>
                <a:spLocks/>
              </p:cNvSpPr>
              <p:nvPr/>
            </p:nvSpPr>
            <p:spPr bwMode="auto">
              <a:xfrm>
                <a:off x="4653803" y="4105173"/>
                <a:ext cx="48864" cy="60140"/>
              </a:xfrm>
              <a:custGeom>
                <a:avLst/>
                <a:gdLst>
                  <a:gd name="T0" fmla="*/ 18 w 199"/>
                  <a:gd name="T1" fmla="*/ 0 h 242"/>
                  <a:gd name="T2" fmla="*/ 102 w 199"/>
                  <a:gd name="T3" fmla="*/ 46 h 242"/>
                  <a:gd name="T4" fmla="*/ 174 w 199"/>
                  <a:gd name="T5" fmla="*/ 122 h 242"/>
                  <a:gd name="T6" fmla="*/ 196 w 199"/>
                  <a:gd name="T7" fmla="*/ 170 h 242"/>
                  <a:gd name="T8" fmla="*/ 199 w 199"/>
                  <a:gd name="T9" fmla="*/ 214 h 242"/>
                  <a:gd name="T10" fmla="*/ 130 w 199"/>
                  <a:gd name="T11" fmla="*/ 242 h 242"/>
                  <a:gd name="T12" fmla="*/ 36 w 199"/>
                  <a:gd name="T13" fmla="*/ 198 h 242"/>
                  <a:gd name="T14" fmla="*/ 0 w 199"/>
                  <a:gd name="T15" fmla="*/ 156 h 242"/>
                  <a:gd name="T16" fmla="*/ 18 w 199"/>
                  <a:gd name="T17" fmla="*/ 0 h 2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9"/>
                  <a:gd name="T28" fmla="*/ 0 h 242"/>
                  <a:gd name="T29" fmla="*/ 199 w 199"/>
                  <a:gd name="T30" fmla="*/ 242 h 2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9" h="242">
                    <a:moveTo>
                      <a:pt x="18" y="0"/>
                    </a:moveTo>
                    <a:lnTo>
                      <a:pt x="102" y="46"/>
                    </a:lnTo>
                    <a:lnTo>
                      <a:pt x="174" y="122"/>
                    </a:lnTo>
                    <a:lnTo>
                      <a:pt x="196" y="170"/>
                    </a:lnTo>
                    <a:lnTo>
                      <a:pt x="199" y="214"/>
                    </a:lnTo>
                    <a:lnTo>
                      <a:pt x="130" y="242"/>
                    </a:lnTo>
                    <a:lnTo>
                      <a:pt x="36" y="198"/>
                    </a:lnTo>
                    <a:lnTo>
                      <a:pt x="0" y="156"/>
                    </a:lnTo>
                    <a:lnTo>
                      <a:pt x="18" y="0"/>
                    </a:lnTo>
                    <a:close/>
                  </a:path>
                </a:pathLst>
              </a:custGeom>
              <a:grp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82" name="Group 81">
              <a:extLst>
                <a:ext uri="{FF2B5EF4-FFF2-40B4-BE49-F238E27FC236}">
                  <a16:creationId xmlns:a16="http://schemas.microsoft.com/office/drawing/2014/main" id="{635409A1-004C-42D9-AE08-BC0E6BC50A88}"/>
                </a:ext>
              </a:extLst>
            </p:cNvPr>
            <p:cNvGrpSpPr/>
            <p:nvPr/>
          </p:nvGrpSpPr>
          <p:grpSpPr>
            <a:xfrm>
              <a:off x="3838608" y="609275"/>
              <a:ext cx="2112426" cy="2251500"/>
              <a:chOff x="4676356" y="1050550"/>
              <a:chExt cx="2112426" cy="2251500"/>
            </a:xfrm>
          </p:grpSpPr>
          <p:sp>
            <p:nvSpPr>
              <p:cNvPr id="101" name="Freeform 3">
                <a:extLst>
                  <a:ext uri="{FF2B5EF4-FFF2-40B4-BE49-F238E27FC236}">
                    <a16:creationId xmlns:a16="http://schemas.microsoft.com/office/drawing/2014/main" id="{2380F27A-277F-490A-914D-D91066542B5E}"/>
                  </a:ext>
                </a:extLst>
              </p:cNvPr>
              <p:cNvSpPr>
                <a:spLocks/>
              </p:cNvSpPr>
              <p:nvPr/>
            </p:nvSpPr>
            <p:spPr bwMode="auto">
              <a:xfrm>
                <a:off x="5841573" y="1050550"/>
                <a:ext cx="947209" cy="710406"/>
              </a:xfrm>
              <a:custGeom>
                <a:avLst/>
                <a:gdLst>
                  <a:gd name="T0" fmla="*/ 510 w 3781"/>
                  <a:gd name="T1" fmla="*/ 2175 h 2835"/>
                  <a:gd name="T2" fmla="*/ 640 w 3781"/>
                  <a:gd name="T3" fmla="*/ 1845 h 2835"/>
                  <a:gd name="T4" fmla="*/ 370 w 3781"/>
                  <a:gd name="T5" fmla="*/ 1470 h 2835"/>
                  <a:gd name="T6" fmla="*/ 0 w 3781"/>
                  <a:gd name="T7" fmla="*/ 1220 h 2835"/>
                  <a:gd name="T8" fmla="*/ 130 w 3781"/>
                  <a:gd name="T9" fmla="*/ 1235 h 2835"/>
                  <a:gd name="T10" fmla="*/ 345 w 3781"/>
                  <a:gd name="T11" fmla="*/ 1190 h 2835"/>
                  <a:gd name="T12" fmla="*/ 645 w 3781"/>
                  <a:gd name="T13" fmla="*/ 1325 h 2835"/>
                  <a:gd name="T14" fmla="*/ 915 w 3781"/>
                  <a:gd name="T15" fmla="*/ 915 h 2835"/>
                  <a:gd name="T16" fmla="*/ 1000 w 3781"/>
                  <a:gd name="T17" fmla="*/ 600 h 2835"/>
                  <a:gd name="T18" fmla="*/ 970 w 3781"/>
                  <a:gd name="T19" fmla="*/ 260 h 2835"/>
                  <a:gd name="T20" fmla="*/ 1060 w 3781"/>
                  <a:gd name="T21" fmla="*/ 320 h 2835"/>
                  <a:gd name="T22" fmla="*/ 1525 w 3781"/>
                  <a:gd name="T23" fmla="*/ 365 h 2835"/>
                  <a:gd name="T24" fmla="*/ 1350 w 3781"/>
                  <a:gd name="T25" fmla="*/ 675 h 2835"/>
                  <a:gd name="T26" fmla="*/ 1365 w 3781"/>
                  <a:gd name="T27" fmla="*/ 1215 h 2835"/>
                  <a:gd name="T28" fmla="*/ 1500 w 3781"/>
                  <a:gd name="T29" fmla="*/ 860 h 2835"/>
                  <a:gd name="T30" fmla="*/ 1710 w 3781"/>
                  <a:gd name="T31" fmla="*/ 365 h 2835"/>
                  <a:gd name="T32" fmla="*/ 1855 w 3781"/>
                  <a:gd name="T33" fmla="*/ 425 h 2835"/>
                  <a:gd name="T34" fmla="*/ 1960 w 3781"/>
                  <a:gd name="T35" fmla="*/ 710 h 2835"/>
                  <a:gd name="T36" fmla="*/ 1960 w 3781"/>
                  <a:gd name="T37" fmla="*/ 245 h 2835"/>
                  <a:gd name="T38" fmla="*/ 2080 w 3781"/>
                  <a:gd name="T39" fmla="*/ 0 h 2835"/>
                  <a:gd name="T40" fmla="*/ 2335 w 3781"/>
                  <a:gd name="T41" fmla="*/ 345 h 2835"/>
                  <a:gd name="T42" fmla="*/ 2205 w 3781"/>
                  <a:gd name="T43" fmla="*/ 510 h 2835"/>
                  <a:gd name="T44" fmla="*/ 2310 w 3781"/>
                  <a:gd name="T45" fmla="*/ 645 h 2835"/>
                  <a:gd name="T46" fmla="*/ 2535 w 3781"/>
                  <a:gd name="T47" fmla="*/ 495 h 2835"/>
                  <a:gd name="T48" fmla="*/ 2815 w 3781"/>
                  <a:gd name="T49" fmla="*/ 350 h 2835"/>
                  <a:gd name="T50" fmla="*/ 3025 w 3781"/>
                  <a:gd name="T51" fmla="*/ 420 h 2835"/>
                  <a:gd name="T52" fmla="*/ 3415 w 3781"/>
                  <a:gd name="T53" fmla="*/ 425 h 2835"/>
                  <a:gd name="T54" fmla="*/ 3375 w 3781"/>
                  <a:gd name="T55" fmla="*/ 720 h 2835"/>
                  <a:gd name="T56" fmla="*/ 2775 w 3781"/>
                  <a:gd name="T57" fmla="*/ 1025 h 2835"/>
                  <a:gd name="T58" fmla="*/ 3160 w 3781"/>
                  <a:gd name="T59" fmla="*/ 1245 h 2835"/>
                  <a:gd name="T60" fmla="*/ 3420 w 3781"/>
                  <a:gd name="T61" fmla="*/ 1115 h 2835"/>
                  <a:gd name="T62" fmla="*/ 3781 w 3781"/>
                  <a:gd name="T63" fmla="*/ 1116 h 2835"/>
                  <a:gd name="T64" fmla="*/ 3399 w 3781"/>
                  <a:gd name="T65" fmla="*/ 1666 h 2835"/>
                  <a:gd name="T66" fmla="*/ 3204 w 3781"/>
                  <a:gd name="T67" fmla="*/ 2121 h 2835"/>
                  <a:gd name="T68" fmla="*/ 2995 w 3781"/>
                  <a:gd name="T69" fmla="*/ 1896 h 2835"/>
                  <a:gd name="T70" fmla="*/ 2694 w 3781"/>
                  <a:gd name="T71" fmla="*/ 1315 h 2835"/>
                  <a:gd name="T72" fmla="*/ 1960 w 3781"/>
                  <a:gd name="T73" fmla="*/ 1415 h 2835"/>
                  <a:gd name="T74" fmla="*/ 1855 w 3781"/>
                  <a:gd name="T75" fmla="*/ 2295 h 2835"/>
                  <a:gd name="T76" fmla="*/ 1735 w 3781"/>
                  <a:gd name="T77" fmla="*/ 2705 h 2835"/>
                  <a:gd name="T78" fmla="*/ 1555 w 3781"/>
                  <a:gd name="T79" fmla="*/ 2750 h 2835"/>
                  <a:gd name="T80" fmla="*/ 1135 w 3781"/>
                  <a:gd name="T81" fmla="*/ 2750 h 2835"/>
                  <a:gd name="T82" fmla="*/ 745 w 3781"/>
                  <a:gd name="T83" fmla="*/ 2720 h 2835"/>
                  <a:gd name="T84" fmla="*/ 570 w 3781"/>
                  <a:gd name="T85" fmla="*/ 2445 h 28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81"/>
                  <a:gd name="T130" fmla="*/ 0 h 2835"/>
                  <a:gd name="T131" fmla="*/ 3781 w 3781"/>
                  <a:gd name="T132" fmla="*/ 2835 h 28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81" h="2835">
                    <a:moveTo>
                      <a:pt x="570" y="2445"/>
                    </a:moveTo>
                    <a:lnTo>
                      <a:pt x="615" y="2360"/>
                    </a:lnTo>
                    <a:lnTo>
                      <a:pt x="510" y="2175"/>
                    </a:lnTo>
                    <a:lnTo>
                      <a:pt x="490" y="2045"/>
                    </a:lnTo>
                    <a:lnTo>
                      <a:pt x="655" y="1940"/>
                    </a:lnTo>
                    <a:lnTo>
                      <a:pt x="640" y="1845"/>
                    </a:lnTo>
                    <a:lnTo>
                      <a:pt x="535" y="1745"/>
                    </a:lnTo>
                    <a:lnTo>
                      <a:pt x="465" y="1575"/>
                    </a:lnTo>
                    <a:lnTo>
                      <a:pt x="370" y="1470"/>
                    </a:lnTo>
                    <a:lnTo>
                      <a:pt x="330" y="1365"/>
                    </a:lnTo>
                    <a:lnTo>
                      <a:pt x="190" y="1325"/>
                    </a:lnTo>
                    <a:lnTo>
                      <a:pt x="0" y="1220"/>
                    </a:lnTo>
                    <a:lnTo>
                      <a:pt x="105" y="1115"/>
                    </a:lnTo>
                    <a:lnTo>
                      <a:pt x="150" y="1130"/>
                    </a:lnTo>
                    <a:lnTo>
                      <a:pt x="130" y="1235"/>
                    </a:lnTo>
                    <a:lnTo>
                      <a:pt x="210" y="1230"/>
                    </a:lnTo>
                    <a:lnTo>
                      <a:pt x="280" y="1185"/>
                    </a:lnTo>
                    <a:lnTo>
                      <a:pt x="345" y="1190"/>
                    </a:lnTo>
                    <a:lnTo>
                      <a:pt x="355" y="1310"/>
                    </a:lnTo>
                    <a:lnTo>
                      <a:pt x="495" y="1310"/>
                    </a:lnTo>
                    <a:lnTo>
                      <a:pt x="645" y="1325"/>
                    </a:lnTo>
                    <a:lnTo>
                      <a:pt x="730" y="1175"/>
                    </a:lnTo>
                    <a:lnTo>
                      <a:pt x="850" y="1085"/>
                    </a:lnTo>
                    <a:lnTo>
                      <a:pt x="915" y="915"/>
                    </a:lnTo>
                    <a:lnTo>
                      <a:pt x="1030" y="855"/>
                    </a:lnTo>
                    <a:lnTo>
                      <a:pt x="1015" y="720"/>
                    </a:lnTo>
                    <a:lnTo>
                      <a:pt x="1000" y="600"/>
                    </a:lnTo>
                    <a:lnTo>
                      <a:pt x="970" y="540"/>
                    </a:lnTo>
                    <a:lnTo>
                      <a:pt x="1035" y="375"/>
                    </a:lnTo>
                    <a:lnTo>
                      <a:pt x="970" y="260"/>
                    </a:lnTo>
                    <a:lnTo>
                      <a:pt x="1030" y="195"/>
                    </a:lnTo>
                    <a:lnTo>
                      <a:pt x="1125" y="285"/>
                    </a:lnTo>
                    <a:lnTo>
                      <a:pt x="1060" y="320"/>
                    </a:lnTo>
                    <a:lnTo>
                      <a:pt x="1210" y="425"/>
                    </a:lnTo>
                    <a:lnTo>
                      <a:pt x="1360" y="350"/>
                    </a:lnTo>
                    <a:lnTo>
                      <a:pt x="1525" y="365"/>
                    </a:lnTo>
                    <a:lnTo>
                      <a:pt x="1540" y="525"/>
                    </a:lnTo>
                    <a:lnTo>
                      <a:pt x="1425" y="575"/>
                    </a:lnTo>
                    <a:lnTo>
                      <a:pt x="1350" y="675"/>
                    </a:lnTo>
                    <a:lnTo>
                      <a:pt x="1350" y="930"/>
                    </a:lnTo>
                    <a:lnTo>
                      <a:pt x="1330" y="1110"/>
                    </a:lnTo>
                    <a:lnTo>
                      <a:pt x="1365" y="1215"/>
                    </a:lnTo>
                    <a:lnTo>
                      <a:pt x="1455" y="1170"/>
                    </a:lnTo>
                    <a:lnTo>
                      <a:pt x="1485" y="995"/>
                    </a:lnTo>
                    <a:lnTo>
                      <a:pt x="1500" y="860"/>
                    </a:lnTo>
                    <a:lnTo>
                      <a:pt x="1605" y="665"/>
                    </a:lnTo>
                    <a:lnTo>
                      <a:pt x="1630" y="500"/>
                    </a:lnTo>
                    <a:lnTo>
                      <a:pt x="1710" y="365"/>
                    </a:lnTo>
                    <a:lnTo>
                      <a:pt x="1680" y="305"/>
                    </a:lnTo>
                    <a:lnTo>
                      <a:pt x="1760" y="200"/>
                    </a:lnTo>
                    <a:lnTo>
                      <a:pt x="1855" y="425"/>
                    </a:lnTo>
                    <a:lnTo>
                      <a:pt x="1800" y="575"/>
                    </a:lnTo>
                    <a:lnTo>
                      <a:pt x="1875" y="855"/>
                    </a:lnTo>
                    <a:lnTo>
                      <a:pt x="1960" y="710"/>
                    </a:lnTo>
                    <a:lnTo>
                      <a:pt x="1935" y="590"/>
                    </a:lnTo>
                    <a:lnTo>
                      <a:pt x="2040" y="410"/>
                    </a:lnTo>
                    <a:lnTo>
                      <a:pt x="1960" y="245"/>
                    </a:lnTo>
                    <a:lnTo>
                      <a:pt x="1960" y="135"/>
                    </a:lnTo>
                    <a:lnTo>
                      <a:pt x="2035" y="90"/>
                    </a:lnTo>
                    <a:lnTo>
                      <a:pt x="2080" y="0"/>
                    </a:lnTo>
                    <a:lnTo>
                      <a:pt x="2340" y="0"/>
                    </a:lnTo>
                    <a:lnTo>
                      <a:pt x="2470" y="180"/>
                    </a:lnTo>
                    <a:lnTo>
                      <a:pt x="2335" y="345"/>
                    </a:lnTo>
                    <a:lnTo>
                      <a:pt x="2245" y="350"/>
                    </a:lnTo>
                    <a:lnTo>
                      <a:pt x="2260" y="420"/>
                    </a:lnTo>
                    <a:lnTo>
                      <a:pt x="2205" y="510"/>
                    </a:lnTo>
                    <a:lnTo>
                      <a:pt x="2275" y="540"/>
                    </a:lnTo>
                    <a:lnTo>
                      <a:pt x="2425" y="450"/>
                    </a:lnTo>
                    <a:lnTo>
                      <a:pt x="2310" y="645"/>
                    </a:lnTo>
                    <a:lnTo>
                      <a:pt x="2430" y="675"/>
                    </a:lnTo>
                    <a:lnTo>
                      <a:pt x="2565" y="620"/>
                    </a:lnTo>
                    <a:lnTo>
                      <a:pt x="2535" y="495"/>
                    </a:lnTo>
                    <a:lnTo>
                      <a:pt x="2505" y="285"/>
                    </a:lnTo>
                    <a:lnTo>
                      <a:pt x="2680" y="180"/>
                    </a:lnTo>
                    <a:lnTo>
                      <a:pt x="2815" y="350"/>
                    </a:lnTo>
                    <a:lnTo>
                      <a:pt x="2965" y="290"/>
                    </a:lnTo>
                    <a:lnTo>
                      <a:pt x="3045" y="305"/>
                    </a:lnTo>
                    <a:lnTo>
                      <a:pt x="3025" y="420"/>
                    </a:lnTo>
                    <a:lnTo>
                      <a:pt x="3265" y="330"/>
                    </a:lnTo>
                    <a:lnTo>
                      <a:pt x="3325" y="390"/>
                    </a:lnTo>
                    <a:lnTo>
                      <a:pt x="3415" y="425"/>
                    </a:lnTo>
                    <a:lnTo>
                      <a:pt x="3480" y="525"/>
                    </a:lnTo>
                    <a:lnTo>
                      <a:pt x="3525" y="650"/>
                    </a:lnTo>
                    <a:lnTo>
                      <a:pt x="3375" y="720"/>
                    </a:lnTo>
                    <a:lnTo>
                      <a:pt x="3150" y="945"/>
                    </a:lnTo>
                    <a:lnTo>
                      <a:pt x="2770" y="960"/>
                    </a:lnTo>
                    <a:lnTo>
                      <a:pt x="2775" y="1025"/>
                    </a:lnTo>
                    <a:lnTo>
                      <a:pt x="3070" y="1050"/>
                    </a:lnTo>
                    <a:lnTo>
                      <a:pt x="3145" y="1115"/>
                    </a:lnTo>
                    <a:lnTo>
                      <a:pt x="3160" y="1245"/>
                    </a:lnTo>
                    <a:lnTo>
                      <a:pt x="3295" y="1250"/>
                    </a:lnTo>
                    <a:lnTo>
                      <a:pt x="3375" y="1220"/>
                    </a:lnTo>
                    <a:lnTo>
                      <a:pt x="3420" y="1115"/>
                    </a:lnTo>
                    <a:lnTo>
                      <a:pt x="3550" y="1035"/>
                    </a:lnTo>
                    <a:lnTo>
                      <a:pt x="3690" y="1005"/>
                    </a:lnTo>
                    <a:lnTo>
                      <a:pt x="3781" y="1116"/>
                    </a:lnTo>
                    <a:lnTo>
                      <a:pt x="3628" y="1426"/>
                    </a:lnTo>
                    <a:lnTo>
                      <a:pt x="3460" y="1441"/>
                    </a:lnTo>
                    <a:lnTo>
                      <a:pt x="3399" y="1666"/>
                    </a:lnTo>
                    <a:lnTo>
                      <a:pt x="3208" y="1816"/>
                    </a:lnTo>
                    <a:lnTo>
                      <a:pt x="3195" y="1971"/>
                    </a:lnTo>
                    <a:lnTo>
                      <a:pt x="3204" y="2121"/>
                    </a:lnTo>
                    <a:lnTo>
                      <a:pt x="3045" y="2130"/>
                    </a:lnTo>
                    <a:lnTo>
                      <a:pt x="3016" y="2068"/>
                    </a:lnTo>
                    <a:lnTo>
                      <a:pt x="2995" y="1896"/>
                    </a:lnTo>
                    <a:lnTo>
                      <a:pt x="3055" y="1685"/>
                    </a:lnTo>
                    <a:lnTo>
                      <a:pt x="3013" y="1425"/>
                    </a:lnTo>
                    <a:lnTo>
                      <a:pt x="2694" y="1315"/>
                    </a:lnTo>
                    <a:lnTo>
                      <a:pt x="2370" y="1155"/>
                    </a:lnTo>
                    <a:lnTo>
                      <a:pt x="2215" y="1335"/>
                    </a:lnTo>
                    <a:lnTo>
                      <a:pt x="1960" y="1415"/>
                    </a:lnTo>
                    <a:lnTo>
                      <a:pt x="1905" y="1595"/>
                    </a:lnTo>
                    <a:lnTo>
                      <a:pt x="1836" y="2074"/>
                    </a:lnTo>
                    <a:lnTo>
                      <a:pt x="1855" y="2295"/>
                    </a:lnTo>
                    <a:lnTo>
                      <a:pt x="1990" y="2430"/>
                    </a:lnTo>
                    <a:lnTo>
                      <a:pt x="1825" y="2535"/>
                    </a:lnTo>
                    <a:lnTo>
                      <a:pt x="1735" y="2705"/>
                    </a:lnTo>
                    <a:lnTo>
                      <a:pt x="1720" y="2820"/>
                    </a:lnTo>
                    <a:lnTo>
                      <a:pt x="1630" y="2835"/>
                    </a:lnTo>
                    <a:lnTo>
                      <a:pt x="1555" y="2750"/>
                    </a:lnTo>
                    <a:lnTo>
                      <a:pt x="1455" y="2760"/>
                    </a:lnTo>
                    <a:lnTo>
                      <a:pt x="1270" y="2610"/>
                    </a:lnTo>
                    <a:lnTo>
                      <a:pt x="1135" y="2750"/>
                    </a:lnTo>
                    <a:lnTo>
                      <a:pt x="1015" y="2760"/>
                    </a:lnTo>
                    <a:lnTo>
                      <a:pt x="870" y="2835"/>
                    </a:lnTo>
                    <a:lnTo>
                      <a:pt x="745" y="2720"/>
                    </a:lnTo>
                    <a:lnTo>
                      <a:pt x="640" y="2750"/>
                    </a:lnTo>
                    <a:lnTo>
                      <a:pt x="570" y="2645"/>
                    </a:lnTo>
                    <a:lnTo>
                      <a:pt x="570" y="2445"/>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2" name="Freeform 4">
                <a:extLst>
                  <a:ext uri="{FF2B5EF4-FFF2-40B4-BE49-F238E27FC236}">
                    <a16:creationId xmlns:a16="http://schemas.microsoft.com/office/drawing/2014/main" id="{9C52618C-48D5-465E-9884-7ED2A6242547}"/>
                  </a:ext>
                </a:extLst>
              </p:cNvPr>
              <p:cNvSpPr>
                <a:spLocks/>
              </p:cNvSpPr>
              <p:nvPr/>
            </p:nvSpPr>
            <p:spPr bwMode="auto">
              <a:xfrm>
                <a:off x="5396785" y="1356263"/>
                <a:ext cx="608920" cy="529985"/>
              </a:xfrm>
              <a:custGeom>
                <a:avLst/>
                <a:gdLst>
                  <a:gd name="T0" fmla="*/ 240 w 2431"/>
                  <a:gd name="T1" fmla="*/ 1901 h 2115"/>
                  <a:gd name="T2" fmla="*/ 615 w 2431"/>
                  <a:gd name="T3" fmla="*/ 1876 h 2115"/>
                  <a:gd name="T4" fmla="*/ 1390 w 2431"/>
                  <a:gd name="T5" fmla="*/ 2115 h 2115"/>
                  <a:gd name="T6" fmla="*/ 1521 w 2431"/>
                  <a:gd name="T7" fmla="*/ 1808 h 2115"/>
                  <a:gd name="T8" fmla="*/ 1572 w 2431"/>
                  <a:gd name="T9" fmla="*/ 1487 h 2115"/>
                  <a:gd name="T10" fmla="*/ 1660 w 2431"/>
                  <a:gd name="T11" fmla="*/ 1238 h 2115"/>
                  <a:gd name="T12" fmla="*/ 1920 w 2431"/>
                  <a:gd name="T13" fmla="*/ 1166 h 2115"/>
                  <a:gd name="T14" fmla="*/ 1909 w 2431"/>
                  <a:gd name="T15" fmla="*/ 1076 h 2115"/>
                  <a:gd name="T16" fmla="*/ 1942 w 2431"/>
                  <a:gd name="T17" fmla="*/ 915 h 2115"/>
                  <a:gd name="T18" fmla="*/ 2346 w 2431"/>
                  <a:gd name="T19" fmla="*/ 1226 h 2115"/>
                  <a:gd name="T20" fmla="*/ 2284 w 2431"/>
                  <a:gd name="T21" fmla="*/ 954 h 2115"/>
                  <a:gd name="T22" fmla="*/ 2431 w 2431"/>
                  <a:gd name="T23" fmla="*/ 721 h 2115"/>
                  <a:gd name="T24" fmla="*/ 2313 w 2431"/>
                  <a:gd name="T25" fmla="*/ 528 h 2115"/>
                  <a:gd name="T26" fmla="*/ 2142 w 2431"/>
                  <a:gd name="T27" fmla="*/ 246 h 2115"/>
                  <a:gd name="T28" fmla="*/ 1965 w 2431"/>
                  <a:gd name="T29" fmla="*/ 105 h 2115"/>
                  <a:gd name="T30" fmla="*/ 1786 w 2431"/>
                  <a:gd name="T31" fmla="*/ 76 h 2115"/>
                  <a:gd name="T32" fmla="*/ 2086 w 2431"/>
                  <a:gd name="T33" fmla="*/ 226 h 2115"/>
                  <a:gd name="T34" fmla="*/ 2061 w 2431"/>
                  <a:gd name="T35" fmla="*/ 421 h 2115"/>
                  <a:gd name="T36" fmla="*/ 1846 w 2431"/>
                  <a:gd name="T37" fmla="*/ 286 h 2115"/>
                  <a:gd name="T38" fmla="*/ 1641 w 2431"/>
                  <a:gd name="T39" fmla="*/ 431 h 2115"/>
                  <a:gd name="T40" fmla="*/ 1506 w 2431"/>
                  <a:gd name="T41" fmla="*/ 586 h 2115"/>
                  <a:gd name="T42" fmla="*/ 1681 w 2431"/>
                  <a:gd name="T43" fmla="*/ 751 h 2115"/>
                  <a:gd name="T44" fmla="*/ 1461 w 2431"/>
                  <a:gd name="T45" fmla="*/ 496 h 2115"/>
                  <a:gd name="T46" fmla="*/ 1276 w 2431"/>
                  <a:gd name="T47" fmla="*/ 446 h 2115"/>
                  <a:gd name="T48" fmla="*/ 1231 w 2431"/>
                  <a:gd name="T49" fmla="*/ 721 h 2115"/>
                  <a:gd name="T50" fmla="*/ 1100 w 2431"/>
                  <a:gd name="T51" fmla="*/ 596 h 2115"/>
                  <a:gd name="T52" fmla="*/ 900 w 2431"/>
                  <a:gd name="T53" fmla="*/ 776 h 2115"/>
                  <a:gd name="T54" fmla="*/ 750 w 2431"/>
                  <a:gd name="T55" fmla="*/ 856 h 2115"/>
                  <a:gd name="T56" fmla="*/ 770 w 2431"/>
                  <a:gd name="T57" fmla="*/ 1006 h 2115"/>
                  <a:gd name="T58" fmla="*/ 620 w 2431"/>
                  <a:gd name="T59" fmla="*/ 946 h 2115"/>
                  <a:gd name="T60" fmla="*/ 545 w 2431"/>
                  <a:gd name="T61" fmla="*/ 1286 h 2115"/>
                  <a:gd name="T62" fmla="*/ 380 w 2431"/>
                  <a:gd name="T63" fmla="*/ 1411 h 2115"/>
                  <a:gd name="T64" fmla="*/ 390 w 2431"/>
                  <a:gd name="T65" fmla="*/ 1636 h 2115"/>
                  <a:gd name="T66" fmla="*/ 240 w 2431"/>
                  <a:gd name="T67" fmla="*/ 1726 h 2115"/>
                  <a:gd name="T68" fmla="*/ 0 w 2431"/>
                  <a:gd name="T69" fmla="*/ 1891 h 21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31"/>
                  <a:gd name="T106" fmla="*/ 0 h 2115"/>
                  <a:gd name="T107" fmla="*/ 2431 w 2431"/>
                  <a:gd name="T108" fmla="*/ 2115 h 21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31" h="2115">
                    <a:moveTo>
                      <a:pt x="0" y="1976"/>
                    </a:moveTo>
                    <a:lnTo>
                      <a:pt x="240" y="1901"/>
                    </a:lnTo>
                    <a:lnTo>
                      <a:pt x="390" y="1831"/>
                    </a:lnTo>
                    <a:lnTo>
                      <a:pt x="615" y="1876"/>
                    </a:lnTo>
                    <a:lnTo>
                      <a:pt x="840" y="1866"/>
                    </a:lnTo>
                    <a:lnTo>
                      <a:pt x="1390" y="2115"/>
                    </a:lnTo>
                    <a:lnTo>
                      <a:pt x="1539" y="1979"/>
                    </a:lnTo>
                    <a:lnTo>
                      <a:pt x="1521" y="1808"/>
                    </a:lnTo>
                    <a:lnTo>
                      <a:pt x="1602" y="1704"/>
                    </a:lnTo>
                    <a:lnTo>
                      <a:pt x="1572" y="1487"/>
                    </a:lnTo>
                    <a:lnTo>
                      <a:pt x="1500" y="1298"/>
                    </a:lnTo>
                    <a:lnTo>
                      <a:pt x="1660" y="1238"/>
                    </a:lnTo>
                    <a:lnTo>
                      <a:pt x="1720" y="1176"/>
                    </a:lnTo>
                    <a:lnTo>
                      <a:pt x="1920" y="1166"/>
                    </a:lnTo>
                    <a:lnTo>
                      <a:pt x="2001" y="1104"/>
                    </a:lnTo>
                    <a:lnTo>
                      <a:pt x="1909" y="1076"/>
                    </a:lnTo>
                    <a:lnTo>
                      <a:pt x="1861" y="986"/>
                    </a:lnTo>
                    <a:lnTo>
                      <a:pt x="1942" y="915"/>
                    </a:lnTo>
                    <a:lnTo>
                      <a:pt x="2092" y="956"/>
                    </a:lnTo>
                    <a:lnTo>
                      <a:pt x="2346" y="1226"/>
                    </a:lnTo>
                    <a:lnTo>
                      <a:pt x="2391" y="1142"/>
                    </a:lnTo>
                    <a:lnTo>
                      <a:pt x="2284" y="954"/>
                    </a:lnTo>
                    <a:lnTo>
                      <a:pt x="2266" y="825"/>
                    </a:lnTo>
                    <a:lnTo>
                      <a:pt x="2431" y="721"/>
                    </a:lnTo>
                    <a:lnTo>
                      <a:pt x="2415" y="627"/>
                    </a:lnTo>
                    <a:lnTo>
                      <a:pt x="2313" y="528"/>
                    </a:lnTo>
                    <a:lnTo>
                      <a:pt x="2241" y="356"/>
                    </a:lnTo>
                    <a:lnTo>
                      <a:pt x="2142" y="246"/>
                    </a:lnTo>
                    <a:lnTo>
                      <a:pt x="2106" y="146"/>
                    </a:lnTo>
                    <a:lnTo>
                      <a:pt x="1965" y="105"/>
                    </a:lnTo>
                    <a:lnTo>
                      <a:pt x="1777" y="0"/>
                    </a:lnTo>
                    <a:lnTo>
                      <a:pt x="1786" y="76"/>
                    </a:lnTo>
                    <a:lnTo>
                      <a:pt x="1911" y="221"/>
                    </a:lnTo>
                    <a:lnTo>
                      <a:pt x="2086" y="226"/>
                    </a:lnTo>
                    <a:lnTo>
                      <a:pt x="2061" y="331"/>
                    </a:lnTo>
                    <a:lnTo>
                      <a:pt x="2061" y="421"/>
                    </a:lnTo>
                    <a:lnTo>
                      <a:pt x="1926" y="416"/>
                    </a:lnTo>
                    <a:lnTo>
                      <a:pt x="1846" y="286"/>
                    </a:lnTo>
                    <a:lnTo>
                      <a:pt x="1771" y="371"/>
                    </a:lnTo>
                    <a:lnTo>
                      <a:pt x="1641" y="431"/>
                    </a:lnTo>
                    <a:lnTo>
                      <a:pt x="1566" y="481"/>
                    </a:lnTo>
                    <a:lnTo>
                      <a:pt x="1506" y="586"/>
                    </a:lnTo>
                    <a:lnTo>
                      <a:pt x="1591" y="671"/>
                    </a:lnTo>
                    <a:lnTo>
                      <a:pt x="1681" y="751"/>
                    </a:lnTo>
                    <a:lnTo>
                      <a:pt x="1491" y="761"/>
                    </a:lnTo>
                    <a:lnTo>
                      <a:pt x="1461" y="496"/>
                    </a:lnTo>
                    <a:lnTo>
                      <a:pt x="1356" y="416"/>
                    </a:lnTo>
                    <a:lnTo>
                      <a:pt x="1276" y="446"/>
                    </a:lnTo>
                    <a:lnTo>
                      <a:pt x="1216" y="526"/>
                    </a:lnTo>
                    <a:lnTo>
                      <a:pt x="1231" y="721"/>
                    </a:lnTo>
                    <a:lnTo>
                      <a:pt x="1185" y="806"/>
                    </a:lnTo>
                    <a:lnTo>
                      <a:pt x="1100" y="596"/>
                    </a:lnTo>
                    <a:lnTo>
                      <a:pt x="860" y="626"/>
                    </a:lnTo>
                    <a:lnTo>
                      <a:pt x="900" y="776"/>
                    </a:lnTo>
                    <a:lnTo>
                      <a:pt x="915" y="931"/>
                    </a:lnTo>
                    <a:lnTo>
                      <a:pt x="750" y="856"/>
                    </a:lnTo>
                    <a:lnTo>
                      <a:pt x="705" y="931"/>
                    </a:lnTo>
                    <a:lnTo>
                      <a:pt x="770" y="1006"/>
                    </a:lnTo>
                    <a:lnTo>
                      <a:pt x="725" y="1081"/>
                    </a:lnTo>
                    <a:lnTo>
                      <a:pt x="620" y="946"/>
                    </a:lnTo>
                    <a:lnTo>
                      <a:pt x="570" y="971"/>
                    </a:lnTo>
                    <a:lnTo>
                      <a:pt x="545" y="1286"/>
                    </a:lnTo>
                    <a:lnTo>
                      <a:pt x="425" y="1316"/>
                    </a:lnTo>
                    <a:lnTo>
                      <a:pt x="380" y="1411"/>
                    </a:lnTo>
                    <a:lnTo>
                      <a:pt x="405" y="1511"/>
                    </a:lnTo>
                    <a:lnTo>
                      <a:pt x="390" y="1636"/>
                    </a:lnTo>
                    <a:lnTo>
                      <a:pt x="335" y="1721"/>
                    </a:lnTo>
                    <a:lnTo>
                      <a:pt x="240" y="1726"/>
                    </a:lnTo>
                    <a:lnTo>
                      <a:pt x="95" y="1771"/>
                    </a:lnTo>
                    <a:lnTo>
                      <a:pt x="0" y="1891"/>
                    </a:lnTo>
                    <a:lnTo>
                      <a:pt x="0" y="1976"/>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3" name="Freeform 5">
                <a:extLst>
                  <a:ext uri="{FF2B5EF4-FFF2-40B4-BE49-F238E27FC236}">
                    <a16:creationId xmlns:a16="http://schemas.microsoft.com/office/drawing/2014/main" id="{812BB2C0-ECEE-4CB5-8328-7365051275EA}"/>
                  </a:ext>
                </a:extLst>
              </p:cNvPr>
              <p:cNvSpPr>
                <a:spLocks/>
              </p:cNvSpPr>
              <p:nvPr/>
            </p:nvSpPr>
            <p:spPr bwMode="auto">
              <a:xfrm>
                <a:off x="4916916" y="1814832"/>
                <a:ext cx="635231" cy="1002337"/>
              </a:xfrm>
              <a:custGeom>
                <a:avLst/>
                <a:gdLst>
                  <a:gd name="T0" fmla="*/ 10 w 2536"/>
                  <a:gd name="T1" fmla="*/ 3645 h 3999"/>
                  <a:gd name="T2" fmla="*/ 15 w 2536"/>
                  <a:gd name="T3" fmla="*/ 3540 h 3999"/>
                  <a:gd name="T4" fmla="*/ 195 w 2536"/>
                  <a:gd name="T5" fmla="*/ 3475 h 3999"/>
                  <a:gd name="T6" fmla="*/ 255 w 2536"/>
                  <a:gd name="T7" fmla="*/ 3090 h 3999"/>
                  <a:gd name="T8" fmla="*/ 645 w 2536"/>
                  <a:gd name="T9" fmla="*/ 2710 h 3999"/>
                  <a:gd name="T10" fmla="*/ 720 w 2536"/>
                  <a:gd name="T11" fmla="*/ 2635 h 3999"/>
                  <a:gd name="T12" fmla="*/ 445 w 2536"/>
                  <a:gd name="T13" fmla="*/ 2575 h 3999"/>
                  <a:gd name="T14" fmla="*/ 525 w 2536"/>
                  <a:gd name="T15" fmla="*/ 2325 h 3999"/>
                  <a:gd name="T16" fmla="*/ 630 w 2536"/>
                  <a:gd name="T17" fmla="*/ 2130 h 3999"/>
                  <a:gd name="T18" fmla="*/ 945 w 2536"/>
                  <a:gd name="T19" fmla="*/ 1749 h 3999"/>
                  <a:gd name="T20" fmla="*/ 1525 w 2536"/>
                  <a:gd name="T21" fmla="*/ 1629 h 3999"/>
                  <a:gd name="T22" fmla="*/ 1105 w 2536"/>
                  <a:gd name="T23" fmla="*/ 1574 h 3999"/>
                  <a:gd name="T24" fmla="*/ 1320 w 2536"/>
                  <a:gd name="T25" fmla="*/ 1194 h 3999"/>
                  <a:gd name="T26" fmla="*/ 1510 w 2536"/>
                  <a:gd name="T27" fmla="*/ 1109 h 3999"/>
                  <a:gd name="T28" fmla="*/ 1495 w 2536"/>
                  <a:gd name="T29" fmla="*/ 899 h 3999"/>
                  <a:gd name="T30" fmla="*/ 1660 w 2536"/>
                  <a:gd name="T31" fmla="*/ 809 h 3999"/>
                  <a:gd name="T32" fmla="*/ 1840 w 2536"/>
                  <a:gd name="T33" fmla="*/ 734 h 3999"/>
                  <a:gd name="T34" fmla="*/ 1885 w 2536"/>
                  <a:gd name="T35" fmla="*/ 509 h 3999"/>
                  <a:gd name="T36" fmla="*/ 1820 w 2536"/>
                  <a:gd name="T37" fmla="*/ 324 h 3999"/>
                  <a:gd name="T38" fmla="*/ 2170 w 2536"/>
                  <a:gd name="T39" fmla="*/ 309 h 3999"/>
                  <a:gd name="T40" fmla="*/ 2306 w 2536"/>
                  <a:gd name="T41" fmla="*/ 0 h 3999"/>
                  <a:gd name="T42" fmla="*/ 2495 w 2536"/>
                  <a:gd name="T43" fmla="*/ 202 h 3999"/>
                  <a:gd name="T44" fmla="*/ 2506 w 2536"/>
                  <a:gd name="T45" fmla="*/ 606 h 3999"/>
                  <a:gd name="T46" fmla="*/ 2170 w 2536"/>
                  <a:gd name="T47" fmla="*/ 645 h 3999"/>
                  <a:gd name="T48" fmla="*/ 1915 w 2536"/>
                  <a:gd name="T49" fmla="*/ 954 h 3999"/>
                  <a:gd name="T50" fmla="*/ 1736 w 2536"/>
                  <a:gd name="T51" fmla="*/ 1293 h 3999"/>
                  <a:gd name="T52" fmla="*/ 1897 w 2536"/>
                  <a:gd name="T53" fmla="*/ 1654 h 3999"/>
                  <a:gd name="T54" fmla="*/ 1514 w 2536"/>
                  <a:gd name="T55" fmla="*/ 2344 h 3999"/>
                  <a:gd name="T56" fmla="*/ 1455 w 2536"/>
                  <a:gd name="T57" fmla="*/ 2715 h 3999"/>
                  <a:gd name="T58" fmla="*/ 1066 w 2536"/>
                  <a:gd name="T59" fmla="*/ 2755 h 3999"/>
                  <a:gd name="T60" fmla="*/ 1135 w 2536"/>
                  <a:gd name="T61" fmla="*/ 2983 h 3999"/>
                  <a:gd name="T62" fmla="*/ 961 w 2536"/>
                  <a:gd name="T63" fmla="*/ 3834 h 3999"/>
                  <a:gd name="T64" fmla="*/ 610 w 2536"/>
                  <a:gd name="T65" fmla="*/ 3855 h 3999"/>
                  <a:gd name="T66" fmla="*/ 283 w 2536"/>
                  <a:gd name="T67" fmla="*/ 3945 h 3999"/>
                  <a:gd name="T68" fmla="*/ 105 w 2536"/>
                  <a:gd name="T69" fmla="*/ 3900 h 3999"/>
                  <a:gd name="T70" fmla="*/ 300 w 2536"/>
                  <a:gd name="T71" fmla="*/ 3705 h 3999"/>
                  <a:gd name="T72" fmla="*/ 90 w 2536"/>
                  <a:gd name="T73" fmla="*/ 3750 h 39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36"/>
                  <a:gd name="T112" fmla="*/ 0 h 3999"/>
                  <a:gd name="T113" fmla="*/ 2536 w 2536"/>
                  <a:gd name="T114" fmla="*/ 3999 h 39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36" h="3999">
                    <a:moveTo>
                      <a:pt x="145" y="3645"/>
                    </a:moveTo>
                    <a:lnTo>
                      <a:pt x="10" y="3645"/>
                    </a:lnTo>
                    <a:lnTo>
                      <a:pt x="0" y="3645"/>
                    </a:lnTo>
                    <a:lnTo>
                      <a:pt x="15" y="3540"/>
                    </a:lnTo>
                    <a:lnTo>
                      <a:pt x="100" y="3435"/>
                    </a:lnTo>
                    <a:lnTo>
                      <a:pt x="195" y="3475"/>
                    </a:lnTo>
                    <a:lnTo>
                      <a:pt x="240" y="3385"/>
                    </a:lnTo>
                    <a:lnTo>
                      <a:pt x="255" y="3090"/>
                    </a:lnTo>
                    <a:lnTo>
                      <a:pt x="460" y="2820"/>
                    </a:lnTo>
                    <a:lnTo>
                      <a:pt x="645" y="2710"/>
                    </a:lnTo>
                    <a:lnTo>
                      <a:pt x="750" y="2710"/>
                    </a:lnTo>
                    <a:lnTo>
                      <a:pt x="720" y="2635"/>
                    </a:lnTo>
                    <a:lnTo>
                      <a:pt x="510" y="2665"/>
                    </a:lnTo>
                    <a:lnTo>
                      <a:pt x="445" y="2575"/>
                    </a:lnTo>
                    <a:lnTo>
                      <a:pt x="460" y="2370"/>
                    </a:lnTo>
                    <a:lnTo>
                      <a:pt x="525" y="2325"/>
                    </a:lnTo>
                    <a:lnTo>
                      <a:pt x="660" y="2310"/>
                    </a:lnTo>
                    <a:lnTo>
                      <a:pt x="630" y="2130"/>
                    </a:lnTo>
                    <a:lnTo>
                      <a:pt x="775" y="2025"/>
                    </a:lnTo>
                    <a:lnTo>
                      <a:pt x="945" y="1749"/>
                    </a:lnTo>
                    <a:lnTo>
                      <a:pt x="1120" y="1614"/>
                    </a:lnTo>
                    <a:lnTo>
                      <a:pt x="1525" y="1629"/>
                    </a:lnTo>
                    <a:lnTo>
                      <a:pt x="1455" y="1499"/>
                    </a:lnTo>
                    <a:lnTo>
                      <a:pt x="1105" y="1574"/>
                    </a:lnTo>
                    <a:lnTo>
                      <a:pt x="1150" y="1284"/>
                    </a:lnTo>
                    <a:lnTo>
                      <a:pt x="1320" y="1194"/>
                    </a:lnTo>
                    <a:lnTo>
                      <a:pt x="1405" y="1079"/>
                    </a:lnTo>
                    <a:lnTo>
                      <a:pt x="1510" y="1109"/>
                    </a:lnTo>
                    <a:lnTo>
                      <a:pt x="1615" y="1014"/>
                    </a:lnTo>
                    <a:lnTo>
                      <a:pt x="1495" y="899"/>
                    </a:lnTo>
                    <a:lnTo>
                      <a:pt x="1570" y="824"/>
                    </a:lnTo>
                    <a:lnTo>
                      <a:pt x="1660" y="809"/>
                    </a:lnTo>
                    <a:lnTo>
                      <a:pt x="1740" y="864"/>
                    </a:lnTo>
                    <a:lnTo>
                      <a:pt x="1840" y="734"/>
                    </a:lnTo>
                    <a:lnTo>
                      <a:pt x="1845" y="629"/>
                    </a:lnTo>
                    <a:lnTo>
                      <a:pt x="1885" y="509"/>
                    </a:lnTo>
                    <a:lnTo>
                      <a:pt x="1840" y="444"/>
                    </a:lnTo>
                    <a:lnTo>
                      <a:pt x="1820" y="324"/>
                    </a:lnTo>
                    <a:lnTo>
                      <a:pt x="2070" y="239"/>
                    </a:lnTo>
                    <a:lnTo>
                      <a:pt x="2170" y="309"/>
                    </a:lnTo>
                    <a:lnTo>
                      <a:pt x="2335" y="134"/>
                    </a:lnTo>
                    <a:lnTo>
                      <a:pt x="2306" y="0"/>
                    </a:lnTo>
                    <a:lnTo>
                      <a:pt x="2536" y="46"/>
                    </a:lnTo>
                    <a:lnTo>
                      <a:pt x="2495" y="202"/>
                    </a:lnTo>
                    <a:lnTo>
                      <a:pt x="2500" y="359"/>
                    </a:lnTo>
                    <a:lnTo>
                      <a:pt x="2506" y="606"/>
                    </a:lnTo>
                    <a:lnTo>
                      <a:pt x="2344" y="673"/>
                    </a:lnTo>
                    <a:lnTo>
                      <a:pt x="2170" y="645"/>
                    </a:lnTo>
                    <a:lnTo>
                      <a:pt x="1990" y="793"/>
                    </a:lnTo>
                    <a:lnTo>
                      <a:pt x="1915" y="954"/>
                    </a:lnTo>
                    <a:lnTo>
                      <a:pt x="1934" y="1194"/>
                    </a:lnTo>
                    <a:lnTo>
                      <a:pt x="1736" y="1293"/>
                    </a:lnTo>
                    <a:lnTo>
                      <a:pt x="1754" y="1453"/>
                    </a:lnTo>
                    <a:lnTo>
                      <a:pt x="1897" y="1654"/>
                    </a:lnTo>
                    <a:lnTo>
                      <a:pt x="1874" y="1816"/>
                    </a:lnTo>
                    <a:lnTo>
                      <a:pt x="1514" y="2344"/>
                    </a:lnTo>
                    <a:lnTo>
                      <a:pt x="1526" y="2715"/>
                    </a:lnTo>
                    <a:lnTo>
                      <a:pt x="1455" y="2715"/>
                    </a:lnTo>
                    <a:lnTo>
                      <a:pt x="1345" y="2856"/>
                    </a:lnTo>
                    <a:lnTo>
                      <a:pt x="1066" y="2755"/>
                    </a:lnTo>
                    <a:lnTo>
                      <a:pt x="1027" y="2824"/>
                    </a:lnTo>
                    <a:lnTo>
                      <a:pt x="1135" y="2983"/>
                    </a:lnTo>
                    <a:lnTo>
                      <a:pt x="1126" y="3627"/>
                    </a:lnTo>
                    <a:lnTo>
                      <a:pt x="961" y="3834"/>
                    </a:lnTo>
                    <a:lnTo>
                      <a:pt x="794" y="3880"/>
                    </a:lnTo>
                    <a:lnTo>
                      <a:pt x="610" y="3855"/>
                    </a:lnTo>
                    <a:lnTo>
                      <a:pt x="434" y="3870"/>
                    </a:lnTo>
                    <a:lnTo>
                      <a:pt x="283" y="3945"/>
                    </a:lnTo>
                    <a:lnTo>
                      <a:pt x="118" y="3999"/>
                    </a:lnTo>
                    <a:lnTo>
                      <a:pt x="105" y="3900"/>
                    </a:lnTo>
                    <a:lnTo>
                      <a:pt x="385" y="3765"/>
                    </a:lnTo>
                    <a:lnTo>
                      <a:pt x="300" y="3705"/>
                    </a:lnTo>
                    <a:lnTo>
                      <a:pt x="165" y="3790"/>
                    </a:lnTo>
                    <a:lnTo>
                      <a:pt x="90" y="3750"/>
                    </a:lnTo>
                    <a:lnTo>
                      <a:pt x="145" y="3645"/>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4" name="Freeform 6">
                <a:extLst>
                  <a:ext uri="{FF2B5EF4-FFF2-40B4-BE49-F238E27FC236}">
                    <a16:creationId xmlns:a16="http://schemas.microsoft.com/office/drawing/2014/main" id="{149242D2-1013-408C-B0E5-FD7B11BAF137}"/>
                  </a:ext>
                </a:extLst>
              </p:cNvPr>
              <p:cNvSpPr>
                <a:spLocks/>
              </p:cNvSpPr>
              <p:nvPr/>
            </p:nvSpPr>
            <p:spPr bwMode="auto">
              <a:xfrm>
                <a:off x="4676356" y="2775823"/>
                <a:ext cx="481122" cy="526227"/>
              </a:xfrm>
              <a:custGeom>
                <a:avLst/>
                <a:gdLst>
                  <a:gd name="T0" fmla="*/ 843 w 1919"/>
                  <a:gd name="T1" fmla="*/ 2100 h 2100"/>
                  <a:gd name="T2" fmla="*/ 625 w 1919"/>
                  <a:gd name="T3" fmla="*/ 2040 h 2100"/>
                  <a:gd name="T4" fmla="*/ 554 w 1919"/>
                  <a:gd name="T5" fmla="*/ 1955 h 2100"/>
                  <a:gd name="T6" fmla="*/ 345 w 1919"/>
                  <a:gd name="T7" fmla="*/ 1883 h 2100"/>
                  <a:gd name="T8" fmla="*/ 205 w 1919"/>
                  <a:gd name="T9" fmla="*/ 1760 h 2100"/>
                  <a:gd name="T10" fmla="*/ 209 w 1919"/>
                  <a:gd name="T11" fmla="*/ 1575 h 2100"/>
                  <a:gd name="T12" fmla="*/ 404 w 1919"/>
                  <a:gd name="T13" fmla="*/ 1515 h 2100"/>
                  <a:gd name="T14" fmla="*/ 539 w 1919"/>
                  <a:gd name="T15" fmla="*/ 1395 h 2100"/>
                  <a:gd name="T16" fmla="*/ 404 w 1919"/>
                  <a:gd name="T17" fmla="*/ 1235 h 2100"/>
                  <a:gd name="T18" fmla="*/ 207 w 1919"/>
                  <a:gd name="T19" fmla="*/ 1254 h 2100"/>
                  <a:gd name="T20" fmla="*/ 127 w 1919"/>
                  <a:gd name="T21" fmla="*/ 1383 h 2100"/>
                  <a:gd name="T22" fmla="*/ 285 w 1919"/>
                  <a:gd name="T23" fmla="*/ 1353 h 2100"/>
                  <a:gd name="T24" fmla="*/ 104 w 1919"/>
                  <a:gd name="T25" fmla="*/ 1550 h 2100"/>
                  <a:gd name="T26" fmla="*/ 0 w 1919"/>
                  <a:gd name="T27" fmla="*/ 1566 h 2100"/>
                  <a:gd name="T28" fmla="*/ 30 w 1919"/>
                  <a:gd name="T29" fmla="*/ 1443 h 2100"/>
                  <a:gd name="T30" fmla="*/ 127 w 1919"/>
                  <a:gd name="T31" fmla="*/ 1383 h 2100"/>
                  <a:gd name="T32" fmla="*/ 284 w 1919"/>
                  <a:gd name="T33" fmla="*/ 1355 h 2100"/>
                  <a:gd name="T34" fmla="*/ 127 w 1919"/>
                  <a:gd name="T35" fmla="*/ 1383 h 2100"/>
                  <a:gd name="T36" fmla="*/ 208 w 1919"/>
                  <a:gd name="T37" fmla="*/ 1253 h 2100"/>
                  <a:gd name="T38" fmla="*/ 405 w 1919"/>
                  <a:gd name="T39" fmla="*/ 1236 h 2100"/>
                  <a:gd name="T40" fmla="*/ 207 w 1919"/>
                  <a:gd name="T41" fmla="*/ 1254 h 2100"/>
                  <a:gd name="T42" fmla="*/ 269 w 1919"/>
                  <a:gd name="T43" fmla="*/ 1040 h 2100"/>
                  <a:gd name="T44" fmla="*/ 328 w 1919"/>
                  <a:gd name="T45" fmla="*/ 828 h 2100"/>
                  <a:gd name="T46" fmla="*/ 204 w 1919"/>
                  <a:gd name="T47" fmla="*/ 720 h 2100"/>
                  <a:gd name="T48" fmla="*/ 354 w 1919"/>
                  <a:gd name="T49" fmla="*/ 630 h 2100"/>
                  <a:gd name="T50" fmla="*/ 539 w 1919"/>
                  <a:gd name="T51" fmla="*/ 800 h 2100"/>
                  <a:gd name="T52" fmla="*/ 539 w 1919"/>
                  <a:gd name="T53" fmla="*/ 650 h 2100"/>
                  <a:gd name="T54" fmla="*/ 644 w 1919"/>
                  <a:gd name="T55" fmla="*/ 690 h 2100"/>
                  <a:gd name="T56" fmla="*/ 614 w 1919"/>
                  <a:gd name="T57" fmla="*/ 500 h 2100"/>
                  <a:gd name="T58" fmla="*/ 809 w 1919"/>
                  <a:gd name="T59" fmla="*/ 420 h 2100"/>
                  <a:gd name="T60" fmla="*/ 854 w 1919"/>
                  <a:gd name="T61" fmla="*/ 335 h 2100"/>
                  <a:gd name="T62" fmla="*/ 804 w 1919"/>
                  <a:gd name="T63" fmla="*/ 290 h 2100"/>
                  <a:gd name="T64" fmla="*/ 609 w 1919"/>
                  <a:gd name="T65" fmla="*/ 345 h 2100"/>
                  <a:gd name="T66" fmla="*/ 549 w 1919"/>
                  <a:gd name="T67" fmla="*/ 290 h 2100"/>
                  <a:gd name="T68" fmla="*/ 729 w 1919"/>
                  <a:gd name="T69" fmla="*/ 195 h 2100"/>
                  <a:gd name="T70" fmla="*/ 839 w 1919"/>
                  <a:gd name="T71" fmla="*/ 35 h 2100"/>
                  <a:gd name="T72" fmla="*/ 1079 w 1919"/>
                  <a:gd name="T73" fmla="*/ 165 h 2100"/>
                  <a:gd name="T74" fmla="*/ 1244 w 1919"/>
                  <a:gd name="T75" fmla="*/ 110 h 2100"/>
                  <a:gd name="T76" fmla="*/ 1394 w 1919"/>
                  <a:gd name="T77" fmla="*/ 35 h 2100"/>
                  <a:gd name="T78" fmla="*/ 1569 w 1919"/>
                  <a:gd name="T79" fmla="*/ 20 h 2100"/>
                  <a:gd name="T80" fmla="*/ 1754 w 1919"/>
                  <a:gd name="T81" fmla="*/ 45 h 2100"/>
                  <a:gd name="T82" fmla="*/ 1919 w 1919"/>
                  <a:gd name="T83" fmla="*/ 0 h 2100"/>
                  <a:gd name="T84" fmla="*/ 1784 w 1919"/>
                  <a:gd name="T85" fmla="*/ 330 h 2100"/>
                  <a:gd name="T86" fmla="*/ 1724 w 1919"/>
                  <a:gd name="T87" fmla="*/ 545 h 2100"/>
                  <a:gd name="T88" fmla="*/ 1735 w 1919"/>
                  <a:gd name="T89" fmla="*/ 701 h 2100"/>
                  <a:gd name="T90" fmla="*/ 1873 w 1919"/>
                  <a:gd name="T91" fmla="*/ 821 h 2100"/>
                  <a:gd name="T92" fmla="*/ 1753 w 1919"/>
                  <a:gd name="T93" fmla="*/ 1112 h 2100"/>
                  <a:gd name="T94" fmla="*/ 1645 w 1919"/>
                  <a:gd name="T95" fmla="*/ 1259 h 2100"/>
                  <a:gd name="T96" fmla="*/ 1575 w 1919"/>
                  <a:gd name="T97" fmla="*/ 1130 h 2100"/>
                  <a:gd name="T98" fmla="*/ 1404 w 1919"/>
                  <a:gd name="T99" fmla="*/ 1098 h 2100"/>
                  <a:gd name="T100" fmla="*/ 1210 w 1919"/>
                  <a:gd name="T101" fmla="*/ 1182 h 2100"/>
                  <a:gd name="T102" fmla="*/ 1042 w 1919"/>
                  <a:gd name="T103" fmla="*/ 1322 h 2100"/>
                  <a:gd name="T104" fmla="*/ 916 w 1919"/>
                  <a:gd name="T105" fmla="*/ 1545 h 2100"/>
                  <a:gd name="T106" fmla="*/ 855 w 1919"/>
                  <a:gd name="T107" fmla="*/ 1838 h 2100"/>
                  <a:gd name="T108" fmla="*/ 843 w 1919"/>
                  <a:gd name="T109" fmla="*/ 2100 h 2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19"/>
                  <a:gd name="T166" fmla="*/ 0 h 2100"/>
                  <a:gd name="T167" fmla="*/ 1919 w 1919"/>
                  <a:gd name="T168" fmla="*/ 2100 h 2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19" h="2100">
                    <a:moveTo>
                      <a:pt x="843" y="2100"/>
                    </a:moveTo>
                    <a:lnTo>
                      <a:pt x="625" y="2040"/>
                    </a:lnTo>
                    <a:lnTo>
                      <a:pt x="554" y="1955"/>
                    </a:lnTo>
                    <a:lnTo>
                      <a:pt x="345" y="1883"/>
                    </a:lnTo>
                    <a:lnTo>
                      <a:pt x="205" y="1760"/>
                    </a:lnTo>
                    <a:lnTo>
                      <a:pt x="209" y="1575"/>
                    </a:lnTo>
                    <a:lnTo>
                      <a:pt x="404" y="1515"/>
                    </a:lnTo>
                    <a:lnTo>
                      <a:pt x="539" y="1395"/>
                    </a:lnTo>
                    <a:lnTo>
                      <a:pt x="404" y="1235"/>
                    </a:lnTo>
                    <a:lnTo>
                      <a:pt x="207" y="1254"/>
                    </a:lnTo>
                    <a:lnTo>
                      <a:pt x="127" y="1383"/>
                    </a:lnTo>
                    <a:lnTo>
                      <a:pt x="285" y="1353"/>
                    </a:lnTo>
                    <a:lnTo>
                      <a:pt x="104" y="1550"/>
                    </a:lnTo>
                    <a:lnTo>
                      <a:pt x="0" y="1566"/>
                    </a:lnTo>
                    <a:lnTo>
                      <a:pt x="30" y="1443"/>
                    </a:lnTo>
                    <a:lnTo>
                      <a:pt x="127" y="1383"/>
                    </a:lnTo>
                    <a:lnTo>
                      <a:pt x="284" y="1355"/>
                    </a:lnTo>
                    <a:lnTo>
                      <a:pt x="127" y="1383"/>
                    </a:lnTo>
                    <a:lnTo>
                      <a:pt x="208" y="1253"/>
                    </a:lnTo>
                    <a:lnTo>
                      <a:pt x="405" y="1236"/>
                    </a:lnTo>
                    <a:lnTo>
                      <a:pt x="207" y="1254"/>
                    </a:lnTo>
                    <a:lnTo>
                      <a:pt x="269" y="1040"/>
                    </a:lnTo>
                    <a:lnTo>
                      <a:pt x="328" y="828"/>
                    </a:lnTo>
                    <a:lnTo>
                      <a:pt x="204" y="720"/>
                    </a:lnTo>
                    <a:lnTo>
                      <a:pt x="354" y="630"/>
                    </a:lnTo>
                    <a:lnTo>
                      <a:pt x="539" y="800"/>
                    </a:lnTo>
                    <a:lnTo>
                      <a:pt x="539" y="650"/>
                    </a:lnTo>
                    <a:lnTo>
                      <a:pt x="644" y="690"/>
                    </a:lnTo>
                    <a:lnTo>
                      <a:pt x="614" y="500"/>
                    </a:lnTo>
                    <a:lnTo>
                      <a:pt x="809" y="420"/>
                    </a:lnTo>
                    <a:lnTo>
                      <a:pt x="854" y="335"/>
                    </a:lnTo>
                    <a:lnTo>
                      <a:pt x="804" y="290"/>
                    </a:lnTo>
                    <a:lnTo>
                      <a:pt x="609" y="345"/>
                    </a:lnTo>
                    <a:lnTo>
                      <a:pt x="549" y="290"/>
                    </a:lnTo>
                    <a:lnTo>
                      <a:pt x="729" y="195"/>
                    </a:lnTo>
                    <a:lnTo>
                      <a:pt x="839" y="35"/>
                    </a:lnTo>
                    <a:lnTo>
                      <a:pt x="1079" y="165"/>
                    </a:lnTo>
                    <a:lnTo>
                      <a:pt x="1244" y="110"/>
                    </a:lnTo>
                    <a:lnTo>
                      <a:pt x="1394" y="35"/>
                    </a:lnTo>
                    <a:lnTo>
                      <a:pt x="1569" y="20"/>
                    </a:lnTo>
                    <a:lnTo>
                      <a:pt x="1754" y="45"/>
                    </a:lnTo>
                    <a:lnTo>
                      <a:pt x="1919" y="0"/>
                    </a:lnTo>
                    <a:lnTo>
                      <a:pt x="1784" y="330"/>
                    </a:lnTo>
                    <a:lnTo>
                      <a:pt x="1724" y="545"/>
                    </a:lnTo>
                    <a:lnTo>
                      <a:pt x="1735" y="701"/>
                    </a:lnTo>
                    <a:lnTo>
                      <a:pt x="1873" y="821"/>
                    </a:lnTo>
                    <a:lnTo>
                      <a:pt x="1753" y="1112"/>
                    </a:lnTo>
                    <a:lnTo>
                      <a:pt x="1645" y="1259"/>
                    </a:lnTo>
                    <a:lnTo>
                      <a:pt x="1575" y="1130"/>
                    </a:lnTo>
                    <a:lnTo>
                      <a:pt x="1404" y="1098"/>
                    </a:lnTo>
                    <a:lnTo>
                      <a:pt x="1210" y="1182"/>
                    </a:lnTo>
                    <a:lnTo>
                      <a:pt x="1042" y="1322"/>
                    </a:lnTo>
                    <a:lnTo>
                      <a:pt x="916" y="1545"/>
                    </a:lnTo>
                    <a:lnTo>
                      <a:pt x="855" y="1838"/>
                    </a:lnTo>
                    <a:lnTo>
                      <a:pt x="843" y="2100"/>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5" name="Freeform 20">
                <a:extLst>
                  <a:ext uri="{FF2B5EF4-FFF2-40B4-BE49-F238E27FC236}">
                    <a16:creationId xmlns:a16="http://schemas.microsoft.com/office/drawing/2014/main" id="{C2338303-5BA0-4962-8DE9-78096A25C813}"/>
                  </a:ext>
                </a:extLst>
              </p:cNvPr>
              <p:cNvSpPr>
                <a:spLocks/>
              </p:cNvSpPr>
              <p:nvPr/>
            </p:nvSpPr>
            <p:spPr bwMode="auto">
              <a:xfrm>
                <a:off x="5161236" y="1730886"/>
                <a:ext cx="228032" cy="206732"/>
              </a:xfrm>
              <a:custGeom>
                <a:avLst/>
                <a:gdLst>
                  <a:gd name="T0" fmla="*/ 182 w 182"/>
                  <a:gd name="T1" fmla="*/ 45 h 165"/>
                  <a:gd name="T2" fmla="*/ 167 w 182"/>
                  <a:gd name="T3" fmla="*/ 31 h 165"/>
                  <a:gd name="T4" fmla="*/ 152 w 182"/>
                  <a:gd name="T5" fmla="*/ 45 h 165"/>
                  <a:gd name="T6" fmla="*/ 149 w 182"/>
                  <a:gd name="T7" fmla="*/ 64 h 165"/>
                  <a:gd name="T8" fmla="*/ 141 w 182"/>
                  <a:gd name="T9" fmla="*/ 76 h 165"/>
                  <a:gd name="T10" fmla="*/ 126 w 182"/>
                  <a:gd name="T11" fmla="*/ 75 h 165"/>
                  <a:gd name="T12" fmla="*/ 135 w 182"/>
                  <a:gd name="T13" fmla="*/ 45 h 165"/>
                  <a:gd name="T14" fmla="*/ 120 w 182"/>
                  <a:gd name="T15" fmla="*/ 21 h 165"/>
                  <a:gd name="T16" fmla="*/ 96 w 182"/>
                  <a:gd name="T17" fmla="*/ 43 h 165"/>
                  <a:gd name="T18" fmla="*/ 79 w 182"/>
                  <a:gd name="T19" fmla="*/ 42 h 165"/>
                  <a:gd name="T20" fmla="*/ 71 w 182"/>
                  <a:gd name="T21" fmla="*/ 0 h 165"/>
                  <a:gd name="T22" fmla="*/ 53 w 182"/>
                  <a:gd name="T23" fmla="*/ 28 h 165"/>
                  <a:gd name="T24" fmla="*/ 56 w 182"/>
                  <a:gd name="T25" fmla="*/ 49 h 165"/>
                  <a:gd name="T26" fmla="*/ 26 w 182"/>
                  <a:gd name="T27" fmla="*/ 48 h 165"/>
                  <a:gd name="T28" fmla="*/ 15 w 182"/>
                  <a:gd name="T29" fmla="*/ 48 h 165"/>
                  <a:gd name="T30" fmla="*/ 17 w 182"/>
                  <a:gd name="T31" fmla="*/ 63 h 165"/>
                  <a:gd name="T32" fmla="*/ 0 w 182"/>
                  <a:gd name="T33" fmla="*/ 84 h 165"/>
                  <a:gd name="T34" fmla="*/ 23 w 182"/>
                  <a:gd name="T35" fmla="*/ 96 h 165"/>
                  <a:gd name="T36" fmla="*/ 33 w 182"/>
                  <a:gd name="T37" fmla="*/ 88 h 165"/>
                  <a:gd name="T38" fmla="*/ 56 w 182"/>
                  <a:gd name="T39" fmla="*/ 67 h 165"/>
                  <a:gd name="T40" fmla="*/ 79 w 182"/>
                  <a:gd name="T41" fmla="*/ 87 h 165"/>
                  <a:gd name="T42" fmla="*/ 79 w 182"/>
                  <a:gd name="T43" fmla="*/ 42 h 165"/>
                  <a:gd name="T44" fmla="*/ 95 w 182"/>
                  <a:gd name="T45" fmla="*/ 55 h 165"/>
                  <a:gd name="T46" fmla="*/ 93 w 182"/>
                  <a:gd name="T47" fmla="*/ 75 h 165"/>
                  <a:gd name="T48" fmla="*/ 86 w 182"/>
                  <a:gd name="T49" fmla="*/ 102 h 165"/>
                  <a:gd name="T50" fmla="*/ 75 w 182"/>
                  <a:gd name="T51" fmla="*/ 127 h 165"/>
                  <a:gd name="T52" fmla="*/ 54 w 182"/>
                  <a:gd name="T53" fmla="*/ 156 h 165"/>
                  <a:gd name="T54" fmla="*/ 68 w 182"/>
                  <a:gd name="T55" fmla="*/ 165 h 165"/>
                  <a:gd name="T56" fmla="*/ 92 w 182"/>
                  <a:gd name="T57" fmla="*/ 147 h 165"/>
                  <a:gd name="T58" fmla="*/ 117 w 182"/>
                  <a:gd name="T59" fmla="*/ 156 h 165"/>
                  <a:gd name="T60" fmla="*/ 122 w 182"/>
                  <a:gd name="T61" fmla="*/ 118 h 165"/>
                  <a:gd name="T62" fmla="*/ 140 w 182"/>
                  <a:gd name="T63" fmla="*/ 132 h 165"/>
                  <a:gd name="T64" fmla="*/ 149 w 182"/>
                  <a:gd name="T65" fmla="*/ 115 h 165"/>
                  <a:gd name="T66" fmla="*/ 167 w 182"/>
                  <a:gd name="T67" fmla="*/ 111 h 165"/>
                  <a:gd name="T68" fmla="*/ 176 w 182"/>
                  <a:gd name="T69" fmla="*/ 76 h 165"/>
                  <a:gd name="T70" fmla="*/ 182 w 182"/>
                  <a:gd name="T71" fmla="*/ 45 h 1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165"/>
                  <a:gd name="T110" fmla="*/ 182 w 182"/>
                  <a:gd name="T111" fmla="*/ 165 h 1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165">
                    <a:moveTo>
                      <a:pt x="182" y="45"/>
                    </a:moveTo>
                    <a:lnTo>
                      <a:pt x="167" y="31"/>
                    </a:lnTo>
                    <a:lnTo>
                      <a:pt x="152" y="45"/>
                    </a:lnTo>
                    <a:lnTo>
                      <a:pt x="149" y="64"/>
                    </a:lnTo>
                    <a:lnTo>
                      <a:pt x="141" y="76"/>
                    </a:lnTo>
                    <a:lnTo>
                      <a:pt x="126" y="75"/>
                    </a:lnTo>
                    <a:lnTo>
                      <a:pt x="135" y="45"/>
                    </a:lnTo>
                    <a:lnTo>
                      <a:pt x="120" y="21"/>
                    </a:lnTo>
                    <a:lnTo>
                      <a:pt x="96" y="43"/>
                    </a:lnTo>
                    <a:lnTo>
                      <a:pt x="79" y="42"/>
                    </a:lnTo>
                    <a:lnTo>
                      <a:pt x="71" y="0"/>
                    </a:lnTo>
                    <a:lnTo>
                      <a:pt x="53" y="28"/>
                    </a:lnTo>
                    <a:lnTo>
                      <a:pt x="56" y="49"/>
                    </a:lnTo>
                    <a:lnTo>
                      <a:pt x="26" y="48"/>
                    </a:lnTo>
                    <a:lnTo>
                      <a:pt x="15" y="48"/>
                    </a:lnTo>
                    <a:lnTo>
                      <a:pt x="17" y="63"/>
                    </a:lnTo>
                    <a:lnTo>
                      <a:pt x="0" y="84"/>
                    </a:lnTo>
                    <a:lnTo>
                      <a:pt x="23" y="96"/>
                    </a:lnTo>
                    <a:lnTo>
                      <a:pt x="33" y="88"/>
                    </a:lnTo>
                    <a:lnTo>
                      <a:pt x="56" y="67"/>
                    </a:lnTo>
                    <a:lnTo>
                      <a:pt x="79" y="87"/>
                    </a:lnTo>
                    <a:lnTo>
                      <a:pt x="79" y="42"/>
                    </a:lnTo>
                    <a:lnTo>
                      <a:pt x="95" y="55"/>
                    </a:lnTo>
                    <a:lnTo>
                      <a:pt x="93" y="75"/>
                    </a:lnTo>
                    <a:lnTo>
                      <a:pt x="86" y="102"/>
                    </a:lnTo>
                    <a:lnTo>
                      <a:pt x="75" y="127"/>
                    </a:lnTo>
                    <a:lnTo>
                      <a:pt x="54" y="156"/>
                    </a:lnTo>
                    <a:lnTo>
                      <a:pt x="68" y="165"/>
                    </a:lnTo>
                    <a:lnTo>
                      <a:pt x="92" y="147"/>
                    </a:lnTo>
                    <a:lnTo>
                      <a:pt x="117" y="156"/>
                    </a:lnTo>
                    <a:lnTo>
                      <a:pt x="122" y="118"/>
                    </a:lnTo>
                    <a:lnTo>
                      <a:pt x="140" y="132"/>
                    </a:lnTo>
                    <a:lnTo>
                      <a:pt x="149" y="115"/>
                    </a:lnTo>
                    <a:lnTo>
                      <a:pt x="167" y="111"/>
                    </a:lnTo>
                    <a:lnTo>
                      <a:pt x="176" y="76"/>
                    </a:lnTo>
                    <a:lnTo>
                      <a:pt x="182" y="45"/>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6" name="Freeform 21">
                <a:extLst>
                  <a:ext uri="{FF2B5EF4-FFF2-40B4-BE49-F238E27FC236}">
                    <a16:creationId xmlns:a16="http://schemas.microsoft.com/office/drawing/2014/main" id="{FFE6A304-9316-4C30-A393-6B78D9B5AB6B}"/>
                  </a:ext>
                </a:extLst>
              </p:cNvPr>
              <p:cNvSpPr>
                <a:spLocks/>
              </p:cNvSpPr>
              <p:nvPr/>
            </p:nvSpPr>
            <p:spPr bwMode="auto">
              <a:xfrm>
                <a:off x="5430614" y="1555477"/>
                <a:ext cx="90210" cy="157868"/>
              </a:xfrm>
              <a:custGeom>
                <a:avLst/>
                <a:gdLst>
                  <a:gd name="T0" fmla="*/ 1 w 72"/>
                  <a:gd name="T1" fmla="*/ 54 h 126"/>
                  <a:gd name="T2" fmla="*/ 0 w 72"/>
                  <a:gd name="T3" fmla="*/ 126 h 126"/>
                  <a:gd name="T4" fmla="*/ 36 w 72"/>
                  <a:gd name="T5" fmla="*/ 104 h 126"/>
                  <a:gd name="T6" fmla="*/ 60 w 72"/>
                  <a:gd name="T7" fmla="*/ 87 h 126"/>
                  <a:gd name="T8" fmla="*/ 60 w 72"/>
                  <a:gd name="T9" fmla="*/ 57 h 126"/>
                  <a:gd name="T10" fmla="*/ 72 w 72"/>
                  <a:gd name="T11" fmla="*/ 15 h 126"/>
                  <a:gd name="T12" fmla="*/ 57 w 72"/>
                  <a:gd name="T13" fmla="*/ 0 h 126"/>
                  <a:gd name="T14" fmla="*/ 21 w 72"/>
                  <a:gd name="T15" fmla="*/ 17 h 126"/>
                  <a:gd name="T16" fmla="*/ 16 w 72"/>
                  <a:gd name="T17" fmla="*/ 33 h 126"/>
                  <a:gd name="T18" fmla="*/ 1 w 72"/>
                  <a:gd name="T19" fmla="*/ 54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
                  <a:gd name="T31" fmla="*/ 0 h 126"/>
                  <a:gd name="T32" fmla="*/ 72 w 72"/>
                  <a:gd name="T33" fmla="*/ 126 h 1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 h="126">
                    <a:moveTo>
                      <a:pt x="1" y="54"/>
                    </a:moveTo>
                    <a:lnTo>
                      <a:pt x="0" y="126"/>
                    </a:lnTo>
                    <a:lnTo>
                      <a:pt x="36" y="104"/>
                    </a:lnTo>
                    <a:lnTo>
                      <a:pt x="60" y="87"/>
                    </a:lnTo>
                    <a:lnTo>
                      <a:pt x="60" y="57"/>
                    </a:lnTo>
                    <a:lnTo>
                      <a:pt x="72" y="15"/>
                    </a:lnTo>
                    <a:lnTo>
                      <a:pt x="57" y="0"/>
                    </a:lnTo>
                    <a:lnTo>
                      <a:pt x="21" y="17"/>
                    </a:lnTo>
                    <a:lnTo>
                      <a:pt x="16" y="33"/>
                    </a:lnTo>
                    <a:lnTo>
                      <a:pt x="1" y="54"/>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7" name="Freeform 22">
                <a:extLst>
                  <a:ext uri="{FF2B5EF4-FFF2-40B4-BE49-F238E27FC236}">
                    <a16:creationId xmlns:a16="http://schemas.microsoft.com/office/drawing/2014/main" id="{A81C5D67-E49D-480A-BA7B-FC21980E5DCF}"/>
                  </a:ext>
                </a:extLst>
              </p:cNvPr>
              <p:cNvSpPr>
                <a:spLocks/>
              </p:cNvSpPr>
              <p:nvPr/>
            </p:nvSpPr>
            <p:spPr bwMode="auto">
              <a:xfrm>
                <a:off x="5084808" y="1935113"/>
                <a:ext cx="60140" cy="55129"/>
              </a:xfrm>
              <a:custGeom>
                <a:avLst/>
                <a:gdLst>
                  <a:gd name="T0" fmla="*/ 0 w 48"/>
                  <a:gd name="T1" fmla="*/ 3 h 44"/>
                  <a:gd name="T2" fmla="*/ 7 w 48"/>
                  <a:gd name="T3" fmla="*/ 23 h 44"/>
                  <a:gd name="T4" fmla="*/ 6 w 48"/>
                  <a:gd name="T5" fmla="*/ 44 h 44"/>
                  <a:gd name="T6" fmla="*/ 27 w 48"/>
                  <a:gd name="T7" fmla="*/ 42 h 44"/>
                  <a:gd name="T8" fmla="*/ 48 w 48"/>
                  <a:gd name="T9" fmla="*/ 18 h 44"/>
                  <a:gd name="T10" fmla="*/ 34 w 48"/>
                  <a:gd name="T11" fmla="*/ 0 h 44"/>
                  <a:gd name="T12" fmla="*/ 0 w 48"/>
                  <a:gd name="T13" fmla="*/ 3 h 44"/>
                  <a:gd name="T14" fmla="*/ 0 60000 65536"/>
                  <a:gd name="T15" fmla="*/ 0 60000 65536"/>
                  <a:gd name="T16" fmla="*/ 0 60000 65536"/>
                  <a:gd name="T17" fmla="*/ 0 60000 65536"/>
                  <a:gd name="T18" fmla="*/ 0 60000 65536"/>
                  <a:gd name="T19" fmla="*/ 0 60000 65536"/>
                  <a:gd name="T20" fmla="*/ 0 60000 65536"/>
                  <a:gd name="T21" fmla="*/ 0 w 48"/>
                  <a:gd name="T22" fmla="*/ 0 h 44"/>
                  <a:gd name="T23" fmla="*/ 48 w 48"/>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44">
                    <a:moveTo>
                      <a:pt x="0" y="3"/>
                    </a:moveTo>
                    <a:lnTo>
                      <a:pt x="7" y="23"/>
                    </a:lnTo>
                    <a:lnTo>
                      <a:pt x="6" y="44"/>
                    </a:lnTo>
                    <a:lnTo>
                      <a:pt x="27" y="42"/>
                    </a:lnTo>
                    <a:lnTo>
                      <a:pt x="48" y="18"/>
                    </a:lnTo>
                    <a:lnTo>
                      <a:pt x="34" y="0"/>
                    </a:lnTo>
                    <a:lnTo>
                      <a:pt x="0" y="3"/>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8" name="Freeform 23">
                <a:extLst>
                  <a:ext uri="{FF2B5EF4-FFF2-40B4-BE49-F238E27FC236}">
                    <a16:creationId xmlns:a16="http://schemas.microsoft.com/office/drawing/2014/main" id="{ED42A2EB-5CDE-430F-B4D2-14244F8B5EFE}"/>
                  </a:ext>
                </a:extLst>
              </p:cNvPr>
              <p:cNvSpPr>
                <a:spLocks/>
              </p:cNvSpPr>
              <p:nvPr/>
            </p:nvSpPr>
            <p:spPr bwMode="auto">
              <a:xfrm>
                <a:off x="5280264" y="1655711"/>
                <a:ext cx="61393" cy="93970"/>
              </a:xfrm>
              <a:custGeom>
                <a:avLst/>
                <a:gdLst>
                  <a:gd name="T0" fmla="*/ 22 w 49"/>
                  <a:gd name="T1" fmla="*/ 21 h 75"/>
                  <a:gd name="T2" fmla="*/ 3 w 49"/>
                  <a:gd name="T3" fmla="*/ 45 h 75"/>
                  <a:gd name="T4" fmla="*/ 0 w 49"/>
                  <a:gd name="T5" fmla="*/ 75 h 75"/>
                  <a:gd name="T6" fmla="*/ 22 w 49"/>
                  <a:gd name="T7" fmla="*/ 57 h 75"/>
                  <a:gd name="T8" fmla="*/ 40 w 49"/>
                  <a:gd name="T9" fmla="*/ 48 h 75"/>
                  <a:gd name="T10" fmla="*/ 39 w 49"/>
                  <a:gd name="T11" fmla="*/ 33 h 75"/>
                  <a:gd name="T12" fmla="*/ 49 w 49"/>
                  <a:gd name="T13" fmla="*/ 0 h 75"/>
                  <a:gd name="T14" fmla="*/ 34 w 49"/>
                  <a:gd name="T15" fmla="*/ 0 h 75"/>
                  <a:gd name="T16" fmla="*/ 22 w 49"/>
                  <a:gd name="T17" fmla="*/ 21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75"/>
                  <a:gd name="T29" fmla="*/ 49 w 49"/>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75">
                    <a:moveTo>
                      <a:pt x="22" y="21"/>
                    </a:moveTo>
                    <a:lnTo>
                      <a:pt x="3" y="45"/>
                    </a:lnTo>
                    <a:lnTo>
                      <a:pt x="0" y="75"/>
                    </a:lnTo>
                    <a:lnTo>
                      <a:pt x="22" y="57"/>
                    </a:lnTo>
                    <a:lnTo>
                      <a:pt x="40" y="48"/>
                    </a:lnTo>
                    <a:lnTo>
                      <a:pt x="39" y="33"/>
                    </a:lnTo>
                    <a:lnTo>
                      <a:pt x="49" y="0"/>
                    </a:lnTo>
                    <a:lnTo>
                      <a:pt x="34" y="0"/>
                    </a:lnTo>
                    <a:lnTo>
                      <a:pt x="22" y="21"/>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09" name="Freeform 24">
                <a:extLst>
                  <a:ext uri="{FF2B5EF4-FFF2-40B4-BE49-F238E27FC236}">
                    <a16:creationId xmlns:a16="http://schemas.microsoft.com/office/drawing/2014/main" id="{D8C3B721-1A5A-4D50-A136-1B2190E02A25}"/>
                  </a:ext>
                </a:extLst>
              </p:cNvPr>
              <p:cNvSpPr>
                <a:spLocks/>
              </p:cNvSpPr>
              <p:nvPr/>
            </p:nvSpPr>
            <p:spPr bwMode="auto">
              <a:xfrm>
                <a:off x="5157477" y="1873719"/>
                <a:ext cx="66404" cy="91464"/>
              </a:xfrm>
              <a:custGeom>
                <a:avLst/>
                <a:gdLst>
                  <a:gd name="T0" fmla="*/ 26 w 53"/>
                  <a:gd name="T1" fmla="*/ 21 h 73"/>
                  <a:gd name="T2" fmla="*/ 0 w 53"/>
                  <a:gd name="T3" fmla="*/ 55 h 73"/>
                  <a:gd name="T4" fmla="*/ 15 w 53"/>
                  <a:gd name="T5" fmla="*/ 73 h 73"/>
                  <a:gd name="T6" fmla="*/ 26 w 53"/>
                  <a:gd name="T7" fmla="*/ 57 h 73"/>
                  <a:gd name="T8" fmla="*/ 44 w 53"/>
                  <a:gd name="T9" fmla="*/ 48 h 73"/>
                  <a:gd name="T10" fmla="*/ 51 w 53"/>
                  <a:gd name="T11" fmla="*/ 28 h 73"/>
                  <a:gd name="T12" fmla="*/ 53 w 53"/>
                  <a:gd name="T13" fmla="*/ 0 h 73"/>
                  <a:gd name="T14" fmla="*/ 38 w 53"/>
                  <a:gd name="T15" fmla="*/ 0 h 73"/>
                  <a:gd name="T16" fmla="*/ 26 w 53"/>
                  <a:gd name="T17" fmla="*/ 21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73"/>
                  <a:gd name="T29" fmla="*/ 53 w 53"/>
                  <a:gd name="T30" fmla="*/ 73 h 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73">
                    <a:moveTo>
                      <a:pt x="26" y="21"/>
                    </a:moveTo>
                    <a:lnTo>
                      <a:pt x="0" y="55"/>
                    </a:lnTo>
                    <a:lnTo>
                      <a:pt x="15" y="73"/>
                    </a:lnTo>
                    <a:lnTo>
                      <a:pt x="26" y="57"/>
                    </a:lnTo>
                    <a:lnTo>
                      <a:pt x="44" y="48"/>
                    </a:lnTo>
                    <a:lnTo>
                      <a:pt x="51" y="28"/>
                    </a:lnTo>
                    <a:lnTo>
                      <a:pt x="53" y="0"/>
                    </a:lnTo>
                    <a:lnTo>
                      <a:pt x="38" y="0"/>
                    </a:lnTo>
                    <a:lnTo>
                      <a:pt x="26" y="21"/>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0" name="Freeform 25">
                <a:extLst>
                  <a:ext uri="{FF2B5EF4-FFF2-40B4-BE49-F238E27FC236}">
                    <a16:creationId xmlns:a16="http://schemas.microsoft.com/office/drawing/2014/main" id="{00CD6E06-5736-45C0-BB8A-8687E7D7564A}"/>
                  </a:ext>
                </a:extLst>
              </p:cNvPr>
              <p:cNvSpPr>
                <a:spLocks/>
              </p:cNvSpPr>
              <p:nvPr/>
            </p:nvSpPr>
            <p:spPr bwMode="auto">
              <a:xfrm>
                <a:off x="5268987" y="1935113"/>
                <a:ext cx="90210" cy="63899"/>
              </a:xfrm>
              <a:custGeom>
                <a:avLst/>
                <a:gdLst>
                  <a:gd name="T0" fmla="*/ 35 w 72"/>
                  <a:gd name="T1" fmla="*/ 24 h 51"/>
                  <a:gd name="T2" fmla="*/ 7 w 72"/>
                  <a:gd name="T3" fmla="*/ 35 h 51"/>
                  <a:gd name="T4" fmla="*/ 0 w 72"/>
                  <a:gd name="T5" fmla="*/ 50 h 51"/>
                  <a:gd name="T6" fmla="*/ 24 w 72"/>
                  <a:gd name="T7" fmla="*/ 51 h 51"/>
                  <a:gd name="T8" fmla="*/ 48 w 72"/>
                  <a:gd name="T9" fmla="*/ 42 h 51"/>
                  <a:gd name="T10" fmla="*/ 72 w 72"/>
                  <a:gd name="T11" fmla="*/ 36 h 51"/>
                  <a:gd name="T12" fmla="*/ 70 w 72"/>
                  <a:gd name="T13" fmla="*/ 0 h 51"/>
                  <a:gd name="T14" fmla="*/ 57 w 72"/>
                  <a:gd name="T15" fmla="*/ 2 h 51"/>
                  <a:gd name="T16" fmla="*/ 49 w 72"/>
                  <a:gd name="T17" fmla="*/ 14 h 51"/>
                  <a:gd name="T18" fmla="*/ 35 w 72"/>
                  <a:gd name="T19" fmla="*/ 24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
                  <a:gd name="T31" fmla="*/ 0 h 51"/>
                  <a:gd name="T32" fmla="*/ 72 w 72"/>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 h="51">
                    <a:moveTo>
                      <a:pt x="35" y="24"/>
                    </a:moveTo>
                    <a:lnTo>
                      <a:pt x="7" y="35"/>
                    </a:lnTo>
                    <a:lnTo>
                      <a:pt x="0" y="50"/>
                    </a:lnTo>
                    <a:lnTo>
                      <a:pt x="24" y="51"/>
                    </a:lnTo>
                    <a:lnTo>
                      <a:pt x="48" y="42"/>
                    </a:lnTo>
                    <a:lnTo>
                      <a:pt x="72" y="36"/>
                    </a:lnTo>
                    <a:lnTo>
                      <a:pt x="70" y="0"/>
                    </a:lnTo>
                    <a:lnTo>
                      <a:pt x="57" y="2"/>
                    </a:lnTo>
                    <a:lnTo>
                      <a:pt x="49" y="14"/>
                    </a:lnTo>
                    <a:lnTo>
                      <a:pt x="35" y="24"/>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1" name="Freeform 26">
                <a:extLst>
                  <a:ext uri="{FF2B5EF4-FFF2-40B4-BE49-F238E27FC236}">
                    <a16:creationId xmlns:a16="http://schemas.microsoft.com/office/drawing/2014/main" id="{485AF3E5-1973-4CEF-8267-079796413B57}"/>
                  </a:ext>
                </a:extLst>
              </p:cNvPr>
              <p:cNvSpPr>
                <a:spLocks/>
              </p:cNvSpPr>
              <p:nvPr/>
            </p:nvSpPr>
            <p:spPr bwMode="auto">
              <a:xfrm>
                <a:off x="5017150" y="1965183"/>
                <a:ext cx="60140" cy="92716"/>
              </a:xfrm>
              <a:custGeom>
                <a:avLst/>
                <a:gdLst>
                  <a:gd name="T0" fmla="*/ 22 w 48"/>
                  <a:gd name="T1" fmla="*/ 20 h 74"/>
                  <a:gd name="T2" fmla="*/ 3 w 48"/>
                  <a:gd name="T3" fmla="*/ 24 h 74"/>
                  <a:gd name="T4" fmla="*/ 0 w 48"/>
                  <a:gd name="T5" fmla="*/ 50 h 74"/>
                  <a:gd name="T6" fmla="*/ 0 w 48"/>
                  <a:gd name="T7" fmla="*/ 74 h 74"/>
                  <a:gd name="T8" fmla="*/ 22 w 48"/>
                  <a:gd name="T9" fmla="*/ 56 h 74"/>
                  <a:gd name="T10" fmla="*/ 33 w 48"/>
                  <a:gd name="T11" fmla="*/ 42 h 74"/>
                  <a:gd name="T12" fmla="*/ 48 w 48"/>
                  <a:gd name="T13" fmla="*/ 24 h 74"/>
                  <a:gd name="T14" fmla="*/ 46 w 48"/>
                  <a:gd name="T15" fmla="*/ 9 h 74"/>
                  <a:gd name="T16" fmla="*/ 33 w 48"/>
                  <a:gd name="T17" fmla="*/ 0 h 74"/>
                  <a:gd name="T18" fmla="*/ 22 w 48"/>
                  <a:gd name="T19" fmla="*/ 2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74"/>
                  <a:gd name="T32" fmla="*/ 48 w 48"/>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74">
                    <a:moveTo>
                      <a:pt x="22" y="20"/>
                    </a:moveTo>
                    <a:lnTo>
                      <a:pt x="3" y="24"/>
                    </a:lnTo>
                    <a:lnTo>
                      <a:pt x="0" y="50"/>
                    </a:lnTo>
                    <a:lnTo>
                      <a:pt x="0" y="74"/>
                    </a:lnTo>
                    <a:lnTo>
                      <a:pt x="22" y="56"/>
                    </a:lnTo>
                    <a:lnTo>
                      <a:pt x="33" y="42"/>
                    </a:lnTo>
                    <a:lnTo>
                      <a:pt x="48" y="24"/>
                    </a:lnTo>
                    <a:lnTo>
                      <a:pt x="46" y="9"/>
                    </a:lnTo>
                    <a:lnTo>
                      <a:pt x="33" y="0"/>
                    </a:lnTo>
                    <a:lnTo>
                      <a:pt x="22" y="20"/>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2" name="Freeform 27">
                <a:extLst>
                  <a:ext uri="{FF2B5EF4-FFF2-40B4-BE49-F238E27FC236}">
                    <a16:creationId xmlns:a16="http://schemas.microsoft.com/office/drawing/2014/main" id="{AD5236D4-D812-4780-BD65-69957341793B}"/>
                  </a:ext>
                </a:extLst>
              </p:cNvPr>
              <p:cNvSpPr>
                <a:spLocks/>
              </p:cNvSpPr>
              <p:nvPr/>
            </p:nvSpPr>
            <p:spPr bwMode="auto">
              <a:xfrm>
                <a:off x="5220124" y="2017805"/>
                <a:ext cx="48864" cy="86451"/>
              </a:xfrm>
              <a:custGeom>
                <a:avLst/>
                <a:gdLst>
                  <a:gd name="T0" fmla="*/ 22 w 39"/>
                  <a:gd name="T1" fmla="*/ 15 h 69"/>
                  <a:gd name="T2" fmla="*/ 16 w 39"/>
                  <a:gd name="T3" fmla="*/ 41 h 69"/>
                  <a:gd name="T4" fmla="*/ 1 w 39"/>
                  <a:gd name="T5" fmla="*/ 56 h 69"/>
                  <a:gd name="T6" fmla="*/ 0 w 39"/>
                  <a:gd name="T7" fmla="*/ 69 h 69"/>
                  <a:gd name="T8" fmla="*/ 16 w 39"/>
                  <a:gd name="T9" fmla="*/ 62 h 69"/>
                  <a:gd name="T10" fmla="*/ 34 w 39"/>
                  <a:gd name="T11" fmla="*/ 47 h 69"/>
                  <a:gd name="T12" fmla="*/ 39 w 39"/>
                  <a:gd name="T13" fmla="*/ 27 h 69"/>
                  <a:gd name="T14" fmla="*/ 34 w 39"/>
                  <a:gd name="T15" fmla="*/ 0 h 69"/>
                  <a:gd name="T16" fmla="*/ 19 w 39"/>
                  <a:gd name="T17" fmla="*/ 5 h 69"/>
                  <a:gd name="T18" fmla="*/ 22 w 39"/>
                  <a:gd name="T19" fmla="*/ 15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69"/>
                  <a:gd name="T32" fmla="*/ 39 w 39"/>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69">
                    <a:moveTo>
                      <a:pt x="22" y="15"/>
                    </a:moveTo>
                    <a:lnTo>
                      <a:pt x="16" y="41"/>
                    </a:lnTo>
                    <a:lnTo>
                      <a:pt x="1" y="56"/>
                    </a:lnTo>
                    <a:lnTo>
                      <a:pt x="0" y="69"/>
                    </a:lnTo>
                    <a:lnTo>
                      <a:pt x="16" y="62"/>
                    </a:lnTo>
                    <a:lnTo>
                      <a:pt x="34" y="47"/>
                    </a:lnTo>
                    <a:lnTo>
                      <a:pt x="39" y="27"/>
                    </a:lnTo>
                    <a:lnTo>
                      <a:pt x="34" y="0"/>
                    </a:lnTo>
                    <a:lnTo>
                      <a:pt x="19" y="5"/>
                    </a:lnTo>
                    <a:lnTo>
                      <a:pt x="22" y="15"/>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3" name="Freeform 31">
                <a:extLst>
                  <a:ext uri="{FF2B5EF4-FFF2-40B4-BE49-F238E27FC236}">
                    <a16:creationId xmlns:a16="http://schemas.microsoft.com/office/drawing/2014/main" id="{3F45A538-6536-445A-AB38-9BB0A7E2006B}"/>
                  </a:ext>
                </a:extLst>
              </p:cNvPr>
              <p:cNvSpPr>
                <a:spLocks/>
              </p:cNvSpPr>
              <p:nvPr/>
            </p:nvSpPr>
            <p:spPr bwMode="auto">
              <a:xfrm>
                <a:off x="4979563" y="2373635"/>
                <a:ext cx="38840" cy="60140"/>
              </a:xfrm>
              <a:custGeom>
                <a:avLst/>
                <a:gdLst>
                  <a:gd name="T0" fmla="*/ 0 w 31"/>
                  <a:gd name="T1" fmla="*/ 0 h 48"/>
                  <a:gd name="T2" fmla="*/ 10 w 31"/>
                  <a:gd name="T3" fmla="*/ 27 h 48"/>
                  <a:gd name="T4" fmla="*/ 13 w 31"/>
                  <a:gd name="T5" fmla="*/ 48 h 48"/>
                  <a:gd name="T6" fmla="*/ 30 w 31"/>
                  <a:gd name="T7" fmla="*/ 46 h 48"/>
                  <a:gd name="T8" fmla="*/ 31 w 31"/>
                  <a:gd name="T9" fmla="*/ 18 h 48"/>
                  <a:gd name="T10" fmla="*/ 17 w 31"/>
                  <a:gd name="T11" fmla="*/ 0 h 48"/>
                  <a:gd name="T12" fmla="*/ 0 w 31"/>
                  <a:gd name="T13" fmla="*/ 0 h 48"/>
                  <a:gd name="T14" fmla="*/ 0 60000 65536"/>
                  <a:gd name="T15" fmla="*/ 0 60000 65536"/>
                  <a:gd name="T16" fmla="*/ 0 60000 65536"/>
                  <a:gd name="T17" fmla="*/ 0 60000 65536"/>
                  <a:gd name="T18" fmla="*/ 0 60000 65536"/>
                  <a:gd name="T19" fmla="*/ 0 60000 65536"/>
                  <a:gd name="T20" fmla="*/ 0 60000 65536"/>
                  <a:gd name="T21" fmla="*/ 0 w 31"/>
                  <a:gd name="T22" fmla="*/ 0 h 48"/>
                  <a:gd name="T23" fmla="*/ 31 w 31"/>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48">
                    <a:moveTo>
                      <a:pt x="0" y="0"/>
                    </a:moveTo>
                    <a:lnTo>
                      <a:pt x="10" y="27"/>
                    </a:lnTo>
                    <a:lnTo>
                      <a:pt x="13" y="48"/>
                    </a:lnTo>
                    <a:lnTo>
                      <a:pt x="30" y="46"/>
                    </a:lnTo>
                    <a:lnTo>
                      <a:pt x="31" y="18"/>
                    </a:lnTo>
                    <a:lnTo>
                      <a:pt x="17" y="0"/>
                    </a:lnTo>
                    <a:lnTo>
                      <a:pt x="0" y="0"/>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4" name="Freeform 32">
                <a:extLst>
                  <a:ext uri="{FF2B5EF4-FFF2-40B4-BE49-F238E27FC236}">
                    <a16:creationId xmlns:a16="http://schemas.microsoft.com/office/drawing/2014/main" id="{50038E39-7C45-403F-940C-CD6489285F58}"/>
                  </a:ext>
                </a:extLst>
              </p:cNvPr>
              <p:cNvSpPr>
                <a:spLocks/>
              </p:cNvSpPr>
              <p:nvPr/>
            </p:nvSpPr>
            <p:spPr bwMode="auto">
              <a:xfrm>
                <a:off x="4934457" y="2483892"/>
                <a:ext cx="60140" cy="107751"/>
              </a:xfrm>
              <a:custGeom>
                <a:avLst/>
                <a:gdLst>
                  <a:gd name="T0" fmla="*/ 15 w 48"/>
                  <a:gd name="T1" fmla="*/ 18 h 86"/>
                  <a:gd name="T2" fmla="*/ 25 w 48"/>
                  <a:gd name="T3" fmla="*/ 48 h 86"/>
                  <a:gd name="T4" fmla="*/ 15 w 48"/>
                  <a:gd name="T5" fmla="*/ 65 h 86"/>
                  <a:gd name="T6" fmla="*/ 0 w 48"/>
                  <a:gd name="T7" fmla="*/ 57 h 86"/>
                  <a:gd name="T8" fmla="*/ 0 w 48"/>
                  <a:gd name="T9" fmla="*/ 74 h 86"/>
                  <a:gd name="T10" fmla="*/ 12 w 48"/>
                  <a:gd name="T11" fmla="*/ 86 h 86"/>
                  <a:gd name="T12" fmla="*/ 27 w 48"/>
                  <a:gd name="T13" fmla="*/ 66 h 86"/>
                  <a:gd name="T14" fmla="*/ 43 w 48"/>
                  <a:gd name="T15" fmla="*/ 57 h 86"/>
                  <a:gd name="T16" fmla="*/ 48 w 48"/>
                  <a:gd name="T17" fmla="*/ 27 h 86"/>
                  <a:gd name="T18" fmla="*/ 36 w 48"/>
                  <a:gd name="T19" fmla="*/ 0 h 86"/>
                  <a:gd name="T20" fmla="*/ 15 w 48"/>
                  <a:gd name="T21" fmla="*/ 18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86"/>
                  <a:gd name="T35" fmla="*/ 48 w 48"/>
                  <a:gd name="T36" fmla="*/ 86 h 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86">
                    <a:moveTo>
                      <a:pt x="15" y="18"/>
                    </a:moveTo>
                    <a:lnTo>
                      <a:pt x="25" y="48"/>
                    </a:lnTo>
                    <a:lnTo>
                      <a:pt x="15" y="65"/>
                    </a:lnTo>
                    <a:lnTo>
                      <a:pt x="0" y="57"/>
                    </a:lnTo>
                    <a:lnTo>
                      <a:pt x="0" y="74"/>
                    </a:lnTo>
                    <a:lnTo>
                      <a:pt x="12" y="86"/>
                    </a:lnTo>
                    <a:lnTo>
                      <a:pt x="27" y="66"/>
                    </a:lnTo>
                    <a:lnTo>
                      <a:pt x="43" y="57"/>
                    </a:lnTo>
                    <a:lnTo>
                      <a:pt x="48" y="27"/>
                    </a:lnTo>
                    <a:lnTo>
                      <a:pt x="36" y="0"/>
                    </a:lnTo>
                    <a:lnTo>
                      <a:pt x="15" y="18"/>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5" name="Freeform 38">
                <a:extLst>
                  <a:ext uri="{FF2B5EF4-FFF2-40B4-BE49-F238E27FC236}">
                    <a16:creationId xmlns:a16="http://schemas.microsoft.com/office/drawing/2014/main" id="{8AA2C40C-3822-44F3-9B68-8F75266E05C3}"/>
                  </a:ext>
                </a:extLst>
              </p:cNvPr>
              <p:cNvSpPr>
                <a:spLocks/>
              </p:cNvSpPr>
              <p:nvPr/>
            </p:nvSpPr>
            <p:spPr bwMode="auto">
              <a:xfrm>
                <a:off x="5879160" y="1168325"/>
                <a:ext cx="130304" cy="134062"/>
              </a:xfrm>
              <a:custGeom>
                <a:avLst/>
                <a:gdLst>
                  <a:gd name="T0" fmla="*/ 5 w 104"/>
                  <a:gd name="T1" fmla="*/ 82 h 107"/>
                  <a:gd name="T2" fmla="*/ 33 w 104"/>
                  <a:gd name="T3" fmla="*/ 84 h 107"/>
                  <a:gd name="T4" fmla="*/ 35 w 104"/>
                  <a:gd name="T5" fmla="*/ 107 h 107"/>
                  <a:gd name="T6" fmla="*/ 57 w 104"/>
                  <a:gd name="T7" fmla="*/ 87 h 107"/>
                  <a:gd name="T8" fmla="*/ 72 w 104"/>
                  <a:gd name="T9" fmla="*/ 93 h 107"/>
                  <a:gd name="T10" fmla="*/ 84 w 104"/>
                  <a:gd name="T11" fmla="*/ 69 h 107"/>
                  <a:gd name="T12" fmla="*/ 96 w 104"/>
                  <a:gd name="T13" fmla="*/ 48 h 107"/>
                  <a:gd name="T14" fmla="*/ 104 w 104"/>
                  <a:gd name="T15" fmla="*/ 29 h 107"/>
                  <a:gd name="T16" fmla="*/ 89 w 104"/>
                  <a:gd name="T17" fmla="*/ 0 h 107"/>
                  <a:gd name="T18" fmla="*/ 71 w 104"/>
                  <a:gd name="T19" fmla="*/ 45 h 107"/>
                  <a:gd name="T20" fmla="*/ 32 w 104"/>
                  <a:gd name="T21" fmla="*/ 65 h 107"/>
                  <a:gd name="T22" fmla="*/ 0 w 104"/>
                  <a:gd name="T23" fmla="*/ 69 h 107"/>
                  <a:gd name="T24" fmla="*/ 5 w 104"/>
                  <a:gd name="T25" fmla="*/ 82 h 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07"/>
                  <a:gd name="T41" fmla="*/ 104 w 104"/>
                  <a:gd name="T42" fmla="*/ 107 h 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07">
                    <a:moveTo>
                      <a:pt x="5" y="82"/>
                    </a:moveTo>
                    <a:lnTo>
                      <a:pt x="33" y="84"/>
                    </a:lnTo>
                    <a:lnTo>
                      <a:pt x="35" y="107"/>
                    </a:lnTo>
                    <a:lnTo>
                      <a:pt x="57" y="87"/>
                    </a:lnTo>
                    <a:lnTo>
                      <a:pt x="72" y="93"/>
                    </a:lnTo>
                    <a:lnTo>
                      <a:pt x="84" y="69"/>
                    </a:lnTo>
                    <a:lnTo>
                      <a:pt x="96" y="48"/>
                    </a:lnTo>
                    <a:lnTo>
                      <a:pt x="104" y="29"/>
                    </a:lnTo>
                    <a:lnTo>
                      <a:pt x="89" y="0"/>
                    </a:lnTo>
                    <a:lnTo>
                      <a:pt x="71" y="45"/>
                    </a:lnTo>
                    <a:lnTo>
                      <a:pt x="32" y="65"/>
                    </a:lnTo>
                    <a:lnTo>
                      <a:pt x="0" y="69"/>
                    </a:lnTo>
                    <a:lnTo>
                      <a:pt x="5" y="82"/>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6" name="Freeform 39">
                <a:extLst>
                  <a:ext uri="{FF2B5EF4-FFF2-40B4-BE49-F238E27FC236}">
                    <a16:creationId xmlns:a16="http://schemas.microsoft.com/office/drawing/2014/main" id="{7B5763B8-8D06-4AE3-A58B-A4212C021B97}"/>
                  </a:ext>
                </a:extLst>
              </p:cNvPr>
              <p:cNvSpPr>
                <a:spLocks/>
              </p:cNvSpPr>
              <p:nvPr/>
            </p:nvSpPr>
            <p:spPr bwMode="auto">
              <a:xfrm>
                <a:off x="6152297" y="1066838"/>
                <a:ext cx="87705" cy="58888"/>
              </a:xfrm>
              <a:custGeom>
                <a:avLst/>
                <a:gdLst>
                  <a:gd name="T0" fmla="*/ 58 w 70"/>
                  <a:gd name="T1" fmla="*/ 47 h 47"/>
                  <a:gd name="T2" fmla="*/ 13 w 70"/>
                  <a:gd name="T3" fmla="*/ 41 h 47"/>
                  <a:gd name="T4" fmla="*/ 0 w 70"/>
                  <a:gd name="T5" fmla="*/ 24 h 47"/>
                  <a:gd name="T6" fmla="*/ 33 w 70"/>
                  <a:gd name="T7" fmla="*/ 0 h 47"/>
                  <a:gd name="T8" fmla="*/ 46 w 70"/>
                  <a:gd name="T9" fmla="*/ 17 h 47"/>
                  <a:gd name="T10" fmla="*/ 70 w 70"/>
                  <a:gd name="T11" fmla="*/ 30 h 47"/>
                  <a:gd name="T12" fmla="*/ 58 w 70"/>
                  <a:gd name="T13" fmla="*/ 47 h 47"/>
                  <a:gd name="T14" fmla="*/ 0 60000 65536"/>
                  <a:gd name="T15" fmla="*/ 0 60000 65536"/>
                  <a:gd name="T16" fmla="*/ 0 60000 65536"/>
                  <a:gd name="T17" fmla="*/ 0 60000 65536"/>
                  <a:gd name="T18" fmla="*/ 0 60000 65536"/>
                  <a:gd name="T19" fmla="*/ 0 60000 65536"/>
                  <a:gd name="T20" fmla="*/ 0 60000 65536"/>
                  <a:gd name="T21" fmla="*/ 0 w 70"/>
                  <a:gd name="T22" fmla="*/ 0 h 47"/>
                  <a:gd name="T23" fmla="*/ 70 w 70"/>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47">
                    <a:moveTo>
                      <a:pt x="58" y="47"/>
                    </a:moveTo>
                    <a:lnTo>
                      <a:pt x="13" y="41"/>
                    </a:lnTo>
                    <a:lnTo>
                      <a:pt x="0" y="24"/>
                    </a:lnTo>
                    <a:lnTo>
                      <a:pt x="33" y="0"/>
                    </a:lnTo>
                    <a:lnTo>
                      <a:pt x="46" y="17"/>
                    </a:lnTo>
                    <a:lnTo>
                      <a:pt x="70" y="30"/>
                    </a:lnTo>
                    <a:lnTo>
                      <a:pt x="58" y="47"/>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7" name="Freeform 40">
                <a:extLst>
                  <a:ext uri="{FF2B5EF4-FFF2-40B4-BE49-F238E27FC236}">
                    <a16:creationId xmlns:a16="http://schemas.microsoft.com/office/drawing/2014/main" id="{AA572B1B-4231-44CA-A9D9-412DEB486D7F}"/>
                  </a:ext>
                </a:extLst>
              </p:cNvPr>
              <p:cNvSpPr>
                <a:spLocks/>
              </p:cNvSpPr>
              <p:nvPr/>
            </p:nvSpPr>
            <p:spPr bwMode="auto">
              <a:xfrm>
                <a:off x="5973129" y="1257282"/>
                <a:ext cx="70164" cy="91464"/>
              </a:xfrm>
              <a:custGeom>
                <a:avLst/>
                <a:gdLst>
                  <a:gd name="T0" fmla="*/ 27 w 56"/>
                  <a:gd name="T1" fmla="*/ 73 h 73"/>
                  <a:gd name="T2" fmla="*/ 51 w 56"/>
                  <a:gd name="T3" fmla="*/ 45 h 73"/>
                  <a:gd name="T4" fmla="*/ 56 w 56"/>
                  <a:gd name="T5" fmla="*/ 24 h 73"/>
                  <a:gd name="T6" fmla="*/ 35 w 56"/>
                  <a:gd name="T7" fmla="*/ 0 h 73"/>
                  <a:gd name="T8" fmla="*/ 23 w 56"/>
                  <a:gd name="T9" fmla="*/ 10 h 73"/>
                  <a:gd name="T10" fmla="*/ 0 w 56"/>
                  <a:gd name="T11" fmla="*/ 46 h 73"/>
                  <a:gd name="T12" fmla="*/ 15 w 56"/>
                  <a:gd name="T13" fmla="*/ 55 h 73"/>
                  <a:gd name="T14" fmla="*/ 27 w 56"/>
                  <a:gd name="T15" fmla="*/ 73 h 73"/>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73"/>
                  <a:gd name="T26" fmla="*/ 56 w 5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73">
                    <a:moveTo>
                      <a:pt x="27" y="73"/>
                    </a:moveTo>
                    <a:lnTo>
                      <a:pt x="51" y="45"/>
                    </a:lnTo>
                    <a:lnTo>
                      <a:pt x="56" y="24"/>
                    </a:lnTo>
                    <a:lnTo>
                      <a:pt x="35" y="0"/>
                    </a:lnTo>
                    <a:lnTo>
                      <a:pt x="23" y="10"/>
                    </a:lnTo>
                    <a:lnTo>
                      <a:pt x="0" y="46"/>
                    </a:lnTo>
                    <a:lnTo>
                      <a:pt x="15" y="55"/>
                    </a:lnTo>
                    <a:lnTo>
                      <a:pt x="27" y="73"/>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8" name="Freeform 41">
                <a:extLst>
                  <a:ext uri="{FF2B5EF4-FFF2-40B4-BE49-F238E27FC236}">
                    <a16:creationId xmlns:a16="http://schemas.microsoft.com/office/drawing/2014/main" id="{2AFEE6CF-6818-49AF-BEF7-1CCC4541B213}"/>
                  </a:ext>
                </a:extLst>
              </p:cNvPr>
              <p:cNvSpPr>
                <a:spLocks/>
              </p:cNvSpPr>
              <p:nvPr/>
            </p:nvSpPr>
            <p:spPr bwMode="auto">
              <a:xfrm>
                <a:off x="6029511" y="1202153"/>
                <a:ext cx="48864" cy="63899"/>
              </a:xfrm>
              <a:custGeom>
                <a:avLst/>
                <a:gdLst>
                  <a:gd name="T0" fmla="*/ 32 w 39"/>
                  <a:gd name="T1" fmla="*/ 51 h 51"/>
                  <a:gd name="T2" fmla="*/ 14 w 39"/>
                  <a:gd name="T3" fmla="*/ 39 h 51"/>
                  <a:gd name="T4" fmla="*/ 0 w 39"/>
                  <a:gd name="T5" fmla="*/ 18 h 51"/>
                  <a:gd name="T6" fmla="*/ 30 w 39"/>
                  <a:gd name="T7" fmla="*/ 0 h 51"/>
                  <a:gd name="T8" fmla="*/ 38 w 39"/>
                  <a:gd name="T9" fmla="*/ 29 h 51"/>
                  <a:gd name="T10" fmla="*/ 39 w 39"/>
                  <a:gd name="T11" fmla="*/ 35 h 51"/>
                  <a:gd name="T12" fmla="*/ 32 w 39"/>
                  <a:gd name="T13" fmla="*/ 51 h 51"/>
                  <a:gd name="T14" fmla="*/ 0 60000 65536"/>
                  <a:gd name="T15" fmla="*/ 0 60000 65536"/>
                  <a:gd name="T16" fmla="*/ 0 60000 65536"/>
                  <a:gd name="T17" fmla="*/ 0 60000 65536"/>
                  <a:gd name="T18" fmla="*/ 0 60000 65536"/>
                  <a:gd name="T19" fmla="*/ 0 60000 65536"/>
                  <a:gd name="T20" fmla="*/ 0 60000 65536"/>
                  <a:gd name="T21" fmla="*/ 0 w 39"/>
                  <a:gd name="T22" fmla="*/ 0 h 51"/>
                  <a:gd name="T23" fmla="*/ 39 w 39"/>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51">
                    <a:moveTo>
                      <a:pt x="32" y="51"/>
                    </a:moveTo>
                    <a:lnTo>
                      <a:pt x="14" y="39"/>
                    </a:lnTo>
                    <a:lnTo>
                      <a:pt x="0" y="18"/>
                    </a:lnTo>
                    <a:lnTo>
                      <a:pt x="30" y="0"/>
                    </a:lnTo>
                    <a:lnTo>
                      <a:pt x="38" y="29"/>
                    </a:lnTo>
                    <a:lnTo>
                      <a:pt x="39" y="35"/>
                    </a:lnTo>
                    <a:lnTo>
                      <a:pt x="32" y="51"/>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9" name="Freeform 42">
                <a:extLst>
                  <a:ext uri="{FF2B5EF4-FFF2-40B4-BE49-F238E27FC236}">
                    <a16:creationId xmlns:a16="http://schemas.microsoft.com/office/drawing/2014/main" id="{B266EEE7-A349-4CBC-9A89-38D4E407371F}"/>
                  </a:ext>
                </a:extLst>
              </p:cNvPr>
              <p:cNvSpPr>
                <a:spLocks/>
              </p:cNvSpPr>
              <p:nvPr/>
            </p:nvSpPr>
            <p:spPr bwMode="auto">
              <a:xfrm>
                <a:off x="6035775" y="1106931"/>
                <a:ext cx="35082" cy="57634"/>
              </a:xfrm>
              <a:custGeom>
                <a:avLst/>
                <a:gdLst>
                  <a:gd name="T0" fmla="*/ 21 w 28"/>
                  <a:gd name="T1" fmla="*/ 46 h 46"/>
                  <a:gd name="T2" fmla="*/ 3 w 28"/>
                  <a:gd name="T3" fmla="*/ 34 h 46"/>
                  <a:gd name="T4" fmla="*/ 0 w 28"/>
                  <a:gd name="T5" fmla="*/ 12 h 46"/>
                  <a:gd name="T6" fmla="*/ 13 w 28"/>
                  <a:gd name="T7" fmla="*/ 0 h 46"/>
                  <a:gd name="T8" fmla="*/ 27 w 28"/>
                  <a:gd name="T9" fmla="*/ 24 h 46"/>
                  <a:gd name="T10" fmla="*/ 28 w 28"/>
                  <a:gd name="T11" fmla="*/ 30 h 46"/>
                  <a:gd name="T12" fmla="*/ 21 w 28"/>
                  <a:gd name="T13" fmla="*/ 46 h 46"/>
                  <a:gd name="T14" fmla="*/ 0 60000 65536"/>
                  <a:gd name="T15" fmla="*/ 0 60000 65536"/>
                  <a:gd name="T16" fmla="*/ 0 60000 65536"/>
                  <a:gd name="T17" fmla="*/ 0 60000 65536"/>
                  <a:gd name="T18" fmla="*/ 0 60000 65536"/>
                  <a:gd name="T19" fmla="*/ 0 60000 65536"/>
                  <a:gd name="T20" fmla="*/ 0 60000 65536"/>
                  <a:gd name="T21" fmla="*/ 0 w 28"/>
                  <a:gd name="T22" fmla="*/ 0 h 46"/>
                  <a:gd name="T23" fmla="*/ 28 w 28"/>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46">
                    <a:moveTo>
                      <a:pt x="21" y="46"/>
                    </a:moveTo>
                    <a:lnTo>
                      <a:pt x="3" y="34"/>
                    </a:lnTo>
                    <a:lnTo>
                      <a:pt x="0" y="12"/>
                    </a:lnTo>
                    <a:lnTo>
                      <a:pt x="13" y="0"/>
                    </a:lnTo>
                    <a:lnTo>
                      <a:pt x="27" y="24"/>
                    </a:lnTo>
                    <a:lnTo>
                      <a:pt x="28" y="30"/>
                    </a:lnTo>
                    <a:lnTo>
                      <a:pt x="21" y="46"/>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0" name="Freeform 43">
                <a:extLst>
                  <a:ext uri="{FF2B5EF4-FFF2-40B4-BE49-F238E27FC236}">
                    <a16:creationId xmlns:a16="http://schemas.microsoft.com/office/drawing/2014/main" id="{B8FDB74A-9284-44EC-8BD0-CEE9920ED0B6}"/>
                  </a:ext>
                </a:extLst>
              </p:cNvPr>
              <p:cNvSpPr>
                <a:spLocks/>
              </p:cNvSpPr>
              <p:nvPr/>
            </p:nvSpPr>
            <p:spPr bwMode="auto">
              <a:xfrm>
                <a:off x="5528342" y="1506613"/>
                <a:ext cx="68910" cy="60140"/>
              </a:xfrm>
              <a:custGeom>
                <a:avLst/>
                <a:gdLst>
                  <a:gd name="T0" fmla="*/ 5 w 55"/>
                  <a:gd name="T1" fmla="*/ 7 h 48"/>
                  <a:gd name="T2" fmla="*/ 12 w 55"/>
                  <a:gd name="T3" fmla="*/ 27 h 48"/>
                  <a:gd name="T4" fmla="*/ 0 w 55"/>
                  <a:gd name="T5" fmla="*/ 42 h 48"/>
                  <a:gd name="T6" fmla="*/ 11 w 55"/>
                  <a:gd name="T7" fmla="*/ 48 h 48"/>
                  <a:gd name="T8" fmla="*/ 32 w 55"/>
                  <a:gd name="T9" fmla="*/ 46 h 48"/>
                  <a:gd name="T10" fmla="*/ 54 w 55"/>
                  <a:gd name="T11" fmla="*/ 36 h 48"/>
                  <a:gd name="T12" fmla="*/ 53 w 55"/>
                  <a:gd name="T13" fmla="*/ 22 h 48"/>
                  <a:gd name="T14" fmla="*/ 55 w 55"/>
                  <a:gd name="T15" fmla="*/ 5 h 48"/>
                  <a:gd name="T16" fmla="*/ 39 w 55"/>
                  <a:gd name="T17" fmla="*/ 4 h 48"/>
                  <a:gd name="T18" fmla="*/ 25 w 55"/>
                  <a:gd name="T19" fmla="*/ 0 h 48"/>
                  <a:gd name="T20" fmla="*/ 5 w 55"/>
                  <a:gd name="T21" fmla="*/ 7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48"/>
                  <a:gd name="T35" fmla="*/ 55 w 55"/>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48">
                    <a:moveTo>
                      <a:pt x="5" y="7"/>
                    </a:moveTo>
                    <a:lnTo>
                      <a:pt x="12" y="27"/>
                    </a:lnTo>
                    <a:lnTo>
                      <a:pt x="0" y="42"/>
                    </a:lnTo>
                    <a:lnTo>
                      <a:pt x="11" y="48"/>
                    </a:lnTo>
                    <a:lnTo>
                      <a:pt x="32" y="46"/>
                    </a:lnTo>
                    <a:lnTo>
                      <a:pt x="54" y="36"/>
                    </a:lnTo>
                    <a:lnTo>
                      <a:pt x="53" y="22"/>
                    </a:lnTo>
                    <a:lnTo>
                      <a:pt x="55" y="5"/>
                    </a:lnTo>
                    <a:lnTo>
                      <a:pt x="39" y="4"/>
                    </a:lnTo>
                    <a:lnTo>
                      <a:pt x="25" y="0"/>
                    </a:lnTo>
                    <a:lnTo>
                      <a:pt x="5" y="7"/>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1" name="Freeform 44">
                <a:extLst>
                  <a:ext uri="{FF2B5EF4-FFF2-40B4-BE49-F238E27FC236}">
                    <a16:creationId xmlns:a16="http://schemas.microsoft.com/office/drawing/2014/main" id="{8193473E-3450-4B1A-B338-A3DEEECE1080}"/>
                  </a:ext>
                </a:extLst>
              </p:cNvPr>
              <p:cNvSpPr>
                <a:spLocks/>
              </p:cNvSpPr>
              <p:nvPr/>
            </p:nvSpPr>
            <p:spPr bwMode="auto">
              <a:xfrm>
                <a:off x="5657393" y="1382574"/>
                <a:ext cx="63899" cy="43853"/>
              </a:xfrm>
              <a:custGeom>
                <a:avLst/>
                <a:gdLst>
                  <a:gd name="T0" fmla="*/ 0 w 51"/>
                  <a:gd name="T1" fmla="*/ 5 h 35"/>
                  <a:gd name="T2" fmla="*/ 7 w 51"/>
                  <a:gd name="T3" fmla="*/ 25 h 35"/>
                  <a:gd name="T4" fmla="*/ 30 w 51"/>
                  <a:gd name="T5" fmla="*/ 35 h 35"/>
                  <a:gd name="T6" fmla="*/ 51 w 51"/>
                  <a:gd name="T7" fmla="*/ 26 h 35"/>
                  <a:gd name="T8" fmla="*/ 29 w 51"/>
                  <a:gd name="T9" fmla="*/ 9 h 35"/>
                  <a:gd name="T10" fmla="*/ 18 w 51"/>
                  <a:gd name="T11" fmla="*/ 0 h 35"/>
                  <a:gd name="T12" fmla="*/ 0 w 51"/>
                  <a:gd name="T13" fmla="*/ 5 h 35"/>
                  <a:gd name="T14" fmla="*/ 0 60000 65536"/>
                  <a:gd name="T15" fmla="*/ 0 60000 65536"/>
                  <a:gd name="T16" fmla="*/ 0 60000 65536"/>
                  <a:gd name="T17" fmla="*/ 0 60000 65536"/>
                  <a:gd name="T18" fmla="*/ 0 60000 65536"/>
                  <a:gd name="T19" fmla="*/ 0 60000 65536"/>
                  <a:gd name="T20" fmla="*/ 0 60000 65536"/>
                  <a:gd name="T21" fmla="*/ 0 w 51"/>
                  <a:gd name="T22" fmla="*/ 0 h 35"/>
                  <a:gd name="T23" fmla="*/ 51 w 5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35">
                    <a:moveTo>
                      <a:pt x="0" y="5"/>
                    </a:moveTo>
                    <a:lnTo>
                      <a:pt x="7" y="25"/>
                    </a:lnTo>
                    <a:lnTo>
                      <a:pt x="30" y="35"/>
                    </a:lnTo>
                    <a:lnTo>
                      <a:pt x="51" y="26"/>
                    </a:lnTo>
                    <a:lnTo>
                      <a:pt x="29" y="9"/>
                    </a:lnTo>
                    <a:lnTo>
                      <a:pt x="18" y="0"/>
                    </a:lnTo>
                    <a:lnTo>
                      <a:pt x="0" y="5"/>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2" name="Freeform 45">
                <a:extLst>
                  <a:ext uri="{FF2B5EF4-FFF2-40B4-BE49-F238E27FC236}">
                    <a16:creationId xmlns:a16="http://schemas.microsoft.com/office/drawing/2014/main" id="{89D4F65E-6A68-4421-BB01-7DA638DB6FAE}"/>
                  </a:ext>
                </a:extLst>
              </p:cNvPr>
              <p:cNvSpPr>
                <a:spLocks/>
              </p:cNvSpPr>
              <p:nvPr/>
            </p:nvSpPr>
            <p:spPr bwMode="auto">
              <a:xfrm>
                <a:off x="5555907" y="1418909"/>
                <a:ext cx="112763" cy="72669"/>
              </a:xfrm>
              <a:custGeom>
                <a:avLst/>
                <a:gdLst>
                  <a:gd name="T0" fmla="*/ 23 w 90"/>
                  <a:gd name="T1" fmla="*/ 0 h 58"/>
                  <a:gd name="T2" fmla="*/ 0 w 90"/>
                  <a:gd name="T3" fmla="*/ 16 h 58"/>
                  <a:gd name="T4" fmla="*/ 26 w 90"/>
                  <a:gd name="T5" fmla="*/ 39 h 58"/>
                  <a:gd name="T6" fmla="*/ 44 w 90"/>
                  <a:gd name="T7" fmla="*/ 58 h 58"/>
                  <a:gd name="T8" fmla="*/ 68 w 90"/>
                  <a:gd name="T9" fmla="*/ 49 h 58"/>
                  <a:gd name="T10" fmla="*/ 87 w 90"/>
                  <a:gd name="T11" fmla="*/ 55 h 58"/>
                  <a:gd name="T12" fmla="*/ 90 w 90"/>
                  <a:gd name="T13" fmla="*/ 30 h 58"/>
                  <a:gd name="T14" fmla="*/ 69 w 90"/>
                  <a:gd name="T15" fmla="*/ 21 h 58"/>
                  <a:gd name="T16" fmla="*/ 38 w 90"/>
                  <a:gd name="T17" fmla="*/ 21 h 58"/>
                  <a:gd name="T18" fmla="*/ 23 w 90"/>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58"/>
                  <a:gd name="T32" fmla="*/ 90 w 90"/>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58">
                    <a:moveTo>
                      <a:pt x="23" y="0"/>
                    </a:moveTo>
                    <a:lnTo>
                      <a:pt x="0" y="16"/>
                    </a:lnTo>
                    <a:lnTo>
                      <a:pt x="26" y="39"/>
                    </a:lnTo>
                    <a:lnTo>
                      <a:pt x="44" y="58"/>
                    </a:lnTo>
                    <a:lnTo>
                      <a:pt x="68" y="49"/>
                    </a:lnTo>
                    <a:lnTo>
                      <a:pt x="87" y="55"/>
                    </a:lnTo>
                    <a:lnTo>
                      <a:pt x="90" y="30"/>
                    </a:lnTo>
                    <a:lnTo>
                      <a:pt x="69" y="21"/>
                    </a:lnTo>
                    <a:lnTo>
                      <a:pt x="38" y="21"/>
                    </a:lnTo>
                    <a:lnTo>
                      <a:pt x="23" y="0"/>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23" name="Freeform 46">
                <a:extLst>
                  <a:ext uri="{FF2B5EF4-FFF2-40B4-BE49-F238E27FC236}">
                    <a16:creationId xmlns:a16="http://schemas.microsoft.com/office/drawing/2014/main" id="{47683C5E-6664-420E-B533-64ABD569E393}"/>
                  </a:ext>
                </a:extLst>
              </p:cNvPr>
              <p:cNvSpPr>
                <a:spLocks/>
              </p:cNvSpPr>
              <p:nvPr/>
            </p:nvSpPr>
            <p:spPr bwMode="auto">
              <a:xfrm>
                <a:off x="5750109" y="1372550"/>
                <a:ext cx="46358" cy="43853"/>
              </a:xfrm>
              <a:custGeom>
                <a:avLst/>
                <a:gdLst>
                  <a:gd name="T0" fmla="*/ 4 w 37"/>
                  <a:gd name="T1" fmla="*/ 2 h 35"/>
                  <a:gd name="T2" fmla="*/ 6 w 37"/>
                  <a:gd name="T3" fmla="*/ 13 h 35"/>
                  <a:gd name="T4" fmla="*/ 0 w 37"/>
                  <a:gd name="T5" fmla="*/ 31 h 35"/>
                  <a:gd name="T6" fmla="*/ 28 w 37"/>
                  <a:gd name="T7" fmla="*/ 35 h 35"/>
                  <a:gd name="T8" fmla="*/ 37 w 37"/>
                  <a:gd name="T9" fmla="*/ 17 h 35"/>
                  <a:gd name="T10" fmla="*/ 27 w 37"/>
                  <a:gd name="T11" fmla="*/ 9 h 35"/>
                  <a:gd name="T12" fmla="*/ 16 w 37"/>
                  <a:gd name="T13" fmla="*/ 0 h 35"/>
                  <a:gd name="T14" fmla="*/ 4 w 37"/>
                  <a:gd name="T15" fmla="*/ 2 h 35"/>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35"/>
                  <a:gd name="T26" fmla="*/ 37 w 37"/>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35">
                    <a:moveTo>
                      <a:pt x="4" y="2"/>
                    </a:moveTo>
                    <a:lnTo>
                      <a:pt x="6" y="13"/>
                    </a:lnTo>
                    <a:lnTo>
                      <a:pt x="0" y="31"/>
                    </a:lnTo>
                    <a:lnTo>
                      <a:pt x="28" y="35"/>
                    </a:lnTo>
                    <a:lnTo>
                      <a:pt x="37" y="17"/>
                    </a:lnTo>
                    <a:lnTo>
                      <a:pt x="27" y="9"/>
                    </a:lnTo>
                    <a:lnTo>
                      <a:pt x="16" y="0"/>
                    </a:lnTo>
                    <a:lnTo>
                      <a:pt x="4" y="2"/>
                    </a:lnTo>
                    <a:close/>
                  </a:path>
                </a:pathLst>
              </a:custGeom>
              <a:solidFill>
                <a:schemeClr val="accent5"/>
              </a:solidFill>
              <a:ln w="3175" cmpd="sng">
                <a:solidFill>
                  <a:schemeClr val="bg1"/>
                </a:solidFill>
                <a:prstDash val="solid"/>
                <a:round/>
                <a:headEnd/>
                <a:tailEnd/>
              </a:ln>
              <a:effectLst/>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83" name="Oval 25">
              <a:extLst>
                <a:ext uri="{FF2B5EF4-FFF2-40B4-BE49-F238E27FC236}">
                  <a16:creationId xmlns:a16="http://schemas.microsoft.com/office/drawing/2014/main" id="{A0FA7125-007E-49AB-A19C-7611DCA51831}"/>
                </a:ext>
              </a:extLst>
            </p:cNvPr>
            <p:cNvSpPr>
              <a:spLocks noChangeArrowheads="1"/>
            </p:cNvSpPr>
            <p:nvPr/>
          </p:nvSpPr>
          <p:spPr bwMode="gray">
            <a:xfrm>
              <a:off x="3115937" y="3399612"/>
              <a:ext cx="83322" cy="83322"/>
            </a:xfrm>
            <a:prstGeom prst="ellipse">
              <a:avLst/>
            </a:prstGeom>
            <a:solidFill>
              <a:schemeClr val="accent6"/>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pitchFamily="34" charset="0"/>
                <a:cs typeface="Arial"/>
                <a:sym typeface="Arial"/>
              </a:endParaRPr>
            </a:p>
          </p:txBody>
        </p:sp>
        <p:sp>
          <p:nvSpPr>
            <p:cNvPr id="84" name="圆角矩形 111">
              <a:extLst>
                <a:ext uri="{FF2B5EF4-FFF2-40B4-BE49-F238E27FC236}">
                  <a16:creationId xmlns:a16="http://schemas.microsoft.com/office/drawing/2014/main" id="{1AEC43FA-F026-4826-87CA-531C4781B8A3}"/>
                </a:ext>
              </a:extLst>
            </p:cNvPr>
            <p:cNvSpPr/>
            <p:nvPr/>
          </p:nvSpPr>
          <p:spPr>
            <a:xfrm>
              <a:off x="2069661" y="2973002"/>
              <a:ext cx="998365" cy="234680"/>
            </a:xfrm>
            <a:prstGeom prst="roundRect">
              <a:avLst>
                <a:gd name="adj" fmla="val 50000"/>
              </a:avLst>
            </a:prstGeom>
            <a:solidFill>
              <a:schemeClr val="bg1"/>
            </a:solidFill>
            <a:ln w="9525">
              <a:solidFill>
                <a:schemeClr val="bg1"/>
              </a:solidFill>
              <a:prstDash val="sysDash"/>
              <a:miter lim="800000"/>
              <a:headEnd/>
              <a:tailEnd/>
            </a:ln>
          </p:spPr>
          <p:txBody>
            <a:bodyPr wrap="none" anchor="ctr"/>
            <a:lstStyle/>
            <a:p>
              <a:pPr marL="0" marR="0" lvl="0" indent="0" algn="ctr" defTabSz="914053" rtl="0" eaLnBrk="1" fontAlgn="auto" latinLnBrk="0" hangingPunct="1">
                <a:lnSpc>
                  <a:spcPct val="100000"/>
                </a:lnSpc>
                <a:spcBef>
                  <a:spcPts val="0"/>
                </a:spcBef>
                <a:spcAft>
                  <a:spcPts val="0"/>
                </a:spcAft>
                <a:buClr>
                  <a:srgbClr val="000000"/>
                </a:buClr>
                <a:buSzTx/>
                <a:buFont typeface="Arial"/>
                <a:buNone/>
                <a:tabLst/>
                <a:defRPr/>
              </a:pPr>
              <a:r>
                <a:rPr kumimoji="0" lang="en-US" altLang="zh-CN" sz="1200" b="1" i="0" u="none" strike="noStrike" kern="0" cap="none" spc="0" normalizeH="0" baseline="0" noProof="0">
                  <a:ln>
                    <a:noFill/>
                  </a:ln>
                  <a:solidFill>
                    <a:sysClr val="windowText" lastClr="000000"/>
                  </a:solidFill>
                  <a:effectLst/>
                  <a:uLnTx/>
                  <a:uFillTx/>
                  <a:latin typeface="Arial"/>
                  <a:cs typeface="Arial"/>
                  <a:sym typeface="Arial"/>
                </a:rPr>
                <a:t>Bergen</a:t>
              </a:r>
            </a:p>
          </p:txBody>
        </p:sp>
        <p:cxnSp>
          <p:nvCxnSpPr>
            <p:cNvPr id="85" name="肘形连接符 205">
              <a:extLst>
                <a:ext uri="{FF2B5EF4-FFF2-40B4-BE49-F238E27FC236}">
                  <a16:creationId xmlns:a16="http://schemas.microsoft.com/office/drawing/2014/main" id="{008B934E-DA3D-41EC-BB69-86FBAAA76E9A}"/>
                </a:ext>
              </a:extLst>
            </p:cNvPr>
            <p:cNvCxnSpPr>
              <a:cxnSpLocks/>
              <a:stCxn id="83" idx="0"/>
              <a:endCxn id="84" idx="3"/>
            </p:cNvCxnSpPr>
            <p:nvPr/>
          </p:nvCxnSpPr>
          <p:spPr>
            <a:xfrm rot="16200000" flipV="1">
              <a:off x="2958178" y="3200191"/>
              <a:ext cx="309269" cy="89572"/>
            </a:xfrm>
            <a:prstGeom prst="bentConnector2">
              <a:avLst/>
            </a:prstGeom>
            <a:noFill/>
            <a:ln w="9525">
              <a:solidFill>
                <a:schemeClr val="bg1"/>
              </a:solidFill>
              <a:prstDash val="sysDash"/>
              <a:miter lim="800000"/>
              <a:headEnd/>
              <a:tailEnd/>
            </a:ln>
          </p:spPr>
        </p:cxnSp>
        <p:sp>
          <p:nvSpPr>
            <p:cNvPr id="86" name="Oval 25">
              <a:extLst>
                <a:ext uri="{FF2B5EF4-FFF2-40B4-BE49-F238E27FC236}">
                  <a16:creationId xmlns:a16="http://schemas.microsoft.com/office/drawing/2014/main" id="{F66BAA9D-FCB6-4AD6-9A40-250418683006}"/>
                </a:ext>
              </a:extLst>
            </p:cNvPr>
            <p:cNvSpPr>
              <a:spLocks noChangeArrowheads="1"/>
            </p:cNvSpPr>
            <p:nvPr/>
          </p:nvSpPr>
          <p:spPr bwMode="gray">
            <a:xfrm>
              <a:off x="3338691" y="4136352"/>
              <a:ext cx="83322" cy="83322"/>
            </a:xfrm>
            <a:prstGeom prst="ellipse">
              <a:avLst/>
            </a:prstGeom>
            <a:solidFill>
              <a:schemeClr val="accent6"/>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pitchFamily="34" charset="0"/>
                <a:cs typeface="Arial"/>
                <a:sym typeface="Arial"/>
              </a:endParaRPr>
            </a:p>
          </p:txBody>
        </p:sp>
        <p:sp>
          <p:nvSpPr>
            <p:cNvPr id="87" name="圆角矩形 114">
              <a:extLst>
                <a:ext uri="{FF2B5EF4-FFF2-40B4-BE49-F238E27FC236}">
                  <a16:creationId xmlns:a16="http://schemas.microsoft.com/office/drawing/2014/main" id="{82CBBA52-6434-4968-87F3-BB46125696FD}"/>
                </a:ext>
              </a:extLst>
            </p:cNvPr>
            <p:cNvSpPr/>
            <p:nvPr/>
          </p:nvSpPr>
          <p:spPr>
            <a:xfrm>
              <a:off x="1120526" y="3749096"/>
              <a:ext cx="1765693" cy="193770"/>
            </a:xfrm>
            <a:prstGeom prst="roundRect">
              <a:avLst>
                <a:gd name="adj" fmla="val 50000"/>
              </a:avLst>
            </a:prstGeom>
            <a:solidFill>
              <a:schemeClr val="bg1"/>
            </a:solidFill>
            <a:ln w="9525">
              <a:solidFill>
                <a:schemeClr val="bg1"/>
              </a:solidFill>
              <a:prstDash val="sysDash"/>
              <a:miter lim="800000"/>
              <a:headEnd/>
              <a:tailEnd/>
            </a:ln>
          </p:spPr>
          <p:txBody>
            <a:bodyPr wrap="none" anchor="ctr"/>
            <a:lstStyle/>
            <a:p>
              <a:pPr marL="0" marR="0" lvl="0" indent="0" algn="ctr" defTabSz="914053" rtl="0" eaLnBrk="1" fontAlgn="auto" latinLnBrk="0" hangingPunct="1">
                <a:lnSpc>
                  <a:spcPct val="100000"/>
                </a:lnSpc>
                <a:spcBef>
                  <a:spcPts val="0"/>
                </a:spcBef>
                <a:spcAft>
                  <a:spcPts val="0"/>
                </a:spcAft>
                <a:buClr>
                  <a:srgbClr val="000000"/>
                </a:buClr>
                <a:buSzTx/>
                <a:buFont typeface="Arial"/>
                <a:buNone/>
                <a:tabLst/>
                <a:defRPr/>
              </a:pPr>
              <a:r>
                <a:rPr kumimoji="0" lang="en-US" altLang="zh-CN" sz="1200" b="1" i="0" u="none" strike="noStrike" kern="0" cap="none" spc="0" normalizeH="0" baseline="0" noProof="0" dirty="0">
                  <a:ln>
                    <a:noFill/>
                  </a:ln>
                  <a:solidFill>
                    <a:sysClr val="windowText" lastClr="000000"/>
                  </a:solidFill>
                  <a:effectLst/>
                  <a:uLnTx/>
                  <a:uFillTx/>
                  <a:latin typeface="Arial"/>
                  <a:cs typeface="Arial"/>
                  <a:sym typeface="Arial"/>
                </a:rPr>
                <a:t>Kristiansand</a:t>
              </a:r>
            </a:p>
          </p:txBody>
        </p:sp>
        <p:cxnSp>
          <p:nvCxnSpPr>
            <p:cNvPr id="88" name="肘形连接符 205">
              <a:extLst>
                <a:ext uri="{FF2B5EF4-FFF2-40B4-BE49-F238E27FC236}">
                  <a16:creationId xmlns:a16="http://schemas.microsoft.com/office/drawing/2014/main" id="{A0C46B0D-6561-4640-94AE-3BC9DFA8EE67}"/>
                </a:ext>
              </a:extLst>
            </p:cNvPr>
            <p:cNvCxnSpPr>
              <a:cxnSpLocks/>
              <a:stCxn id="86" idx="0"/>
              <a:endCxn id="87" idx="3"/>
            </p:cNvCxnSpPr>
            <p:nvPr/>
          </p:nvCxnSpPr>
          <p:spPr>
            <a:xfrm rot="16200000" flipV="1">
              <a:off x="2988099" y="3744100"/>
              <a:ext cx="290372" cy="494133"/>
            </a:xfrm>
            <a:prstGeom prst="bentConnector2">
              <a:avLst/>
            </a:prstGeom>
            <a:noFill/>
            <a:ln w="9525">
              <a:solidFill>
                <a:schemeClr val="bg1"/>
              </a:solidFill>
              <a:prstDash val="sysDash"/>
              <a:miter lim="800000"/>
              <a:headEnd/>
              <a:tailEnd/>
            </a:ln>
          </p:spPr>
        </p:cxnSp>
        <p:sp>
          <p:nvSpPr>
            <p:cNvPr id="89" name="Oval 25">
              <a:extLst>
                <a:ext uri="{FF2B5EF4-FFF2-40B4-BE49-F238E27FC236}">
                  <a16:creationId xmlns:a16="http://schemas.microsoft.com/office/drawing/2014/main" id="{302291D5-0CA1-427E-9096-CE3FDB619BDD}"/>
                </a:ext>
              </a:extLst>
            </p:cNvPr>
            <p:cNvSpPr>
              <a:spLocks noChangeArrowheads="1"/>
            </p:cNvSpPr>
            <p:nvPr/>
          </p:nvSpPr>
          <p:spPr bwMode="gray">
            <a:xfrm>
              <a:off x="3830658" y="2692183"/>
              <a:ext cx="83322" cy="83322"/>
            </a:xfrm>
            <a:prstGeom prst="ellipse">
              <a:avLst/>
            </a:prstGeom>
            <a:solidFill>
              <a:schemeClr val="accent6"/>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pitchFamily="34" charset="0"/>
                <a:cs typeface="Arial"/>
                <a:sym typeface="Arial"/>
              </a:endParaRPr>
            </a:p>
          </p:txBody>
        </p:sp>
        <p:sp>
          <p:nvSpPr>
            <p:cNvPr id="90" name="圆角矩形 117">
              <a:extLst>
                <a:ext uri="{FF2B5EF4-FFF2-40B4-BE49-F238E27FC236}">
                  <a16:creationId xmlns:a16="http://schemas.microsoft.com/office/drawing/2014/main" id="{6F6EBE1A-E63F-49A9-86C5-A6D4A5D5B68E}"/>
                </a:ext>
              </a:extLst>
            </p:cNvPr>
            <p:cNvSpPr/>
            <p:nvPr/>
          </p:nvSpPr>
          <p:spPr>
            <a:xfrm>
              <a:off x="4373866" y="2278700"/>
              <a:ext cx="1577166" cy="272604"/>
            </a:xfrm>
            <a:prstGeom prst="roundRect">
              <a:avLst>
                <a:gd name="adj" fmla="val 50000"/>
              </a:avLst>
            </a:prstGeom>
            <a:solidFill>
              <a:schemeClr val="bg1"/>
            </a:solidFill>
            <a:ln w="9525">
              <a:solidFill>
                <a:schemeClr val="bg1"/>
              </a:solidFill>
              <a:prstDash val="sysDash"/>
              <a:miter lim="800000"/>
              <a:headEnd/>
              <a:tailEnd/>
            </a:ln>
          </p:spPr>
          <p:txBody>
            <a:bodyPr wrap="none" anchor="ctr"/>
            <a:lstStyle/>
            <a:p>
              <a:pPr marL="0" marR="0" lvl="0" indent="0" algn="ctr" defTabSz="914053" rtl="0" eaLnBrk="1" fontAlgn="auto" latinLnBrk="0" hangingPunct="1">
                <a:lnSpc>
                  <a:spcPct val="100000"/>
                </a:lnSpc>
                <a:spcBef>
                  <a:spcPts val="0"/>
                </a:spcBef>
                <a:spcAft>
                  <a:spcPts val="0"/>
                </a:spcAft>
                <a:buClr>
                  <a:srgbClr val="000000"/>
                </a:buClr>
                <a:buSzTx/>
                <a:buFont typeface="Arial"/>
                <a:buNone/>
                <a:tabLst/>
                <a:defRPr/>
              </a:pPr>
              <a:r>
                <a:rPr kumimoji="0" lang="en-US" altLang="zh-CN" sz="1200" b="1" i="0" u="none" strike="noStrike" kern="0" cap="none" spc="0" normalizeH="0" baseline="0" noProof="0" dirty="0">
                  <a:ln>
                    <a:noFill/>
                  </a:ln>
                  <a:solidFill>
                    <a:sysClr val="windowText" lastClr="000000"/>
                  </a:solidFill>
                  <a:effectLst/>
                  <a:uLnTx/>
                  <a:uFillTx/>
                  <a:latin typeface="Arial"/>
                  <a:cs typeface="Arial"/>
                  <a:sym typeface="Arial"/>
                </a:rPr>
                <a:t>Trondheim</a:t>
              </a:r>
            </a:p>
          </p:txBody>
        </p:sp>
        <p:cxnSp>
          <p:nvCxnSpPr>
            <p:cNvPr id="91" name="肘形连接符 205">
              <a:extLst>
                <a:ext uri="{FF2B5EF4-FFF2-40B4-BE49-F238E27FC236}">
                  <a16:creationId xmlns:a16="http://schemas.microsoft.com/office/drawing/2014/main" id="{AF6CE100-C9A4-4013-BCCA-2FF301B30F8C}"/>
                </a:ext>
              </a:extLst>
            </p:cNvPr>
            <p:cNvCxnSpPr>
              <a:cxnSpLocks/>
              <a:stCxn id="89" idx="0"/>
              <a:endCxn id="90" idx="1"/>
            </p:cNvCxnSpPr>
            <p:nvPr/>
          </p:nvCxnSpPr>
          <p:spPr>
            <a:xfrm rot="5400000" flipH="1" flipV="1">
              <a:off x="3984502" y="2302820"/>
              <a:ext cx="277181" cy="501548"/>
            </a:xfrm>
            <a:prstGeom prst="bentConnector2">
              <a:avLst/>
            </a:prstGeom>
            <a:noFill/>
            <a:ln w="9525">
              <a:solidFill>
                <a:schemeClr val="bg1"/>
              </a:solidFill>
              <a:prstDash val="sysDash"/>
              <a:miter lim="800000"/>
              <a:headEnd/>
              <a:tailEnd/>
            </a:ln>
          </p:spPr>
        </p:cxnSp>
        <p:sp>
          <p:nvSpPr>
            <p:cNvPr id="92" name="Oval 25">
              <a:extLst>
                <a:ext uri="{FF2B5EF4-FFF2-40B4-BE49-F238E27FC236}">
                  <a16:creationId xmlns:a16="http://schemas.microsoft.com/office/drawing/2014/main" id="{C0E14B63-E0F8-4A37-86CD-D044511ECEA9}"/>
                </a:ext>
              </a:extLst>
            </p:cNvPr>
            <p:cNvSpPr>
              <a:spLocks noChangeArrowheads="1"/>
            </p:cNvSpPr>
            <p:nvPr/>
          </p:nvSpPr>
          <p:spPr bwMode="gray">
            <a:xfrm>
              <a:off x="3379706" y="2932089"/>
              <a:ext cx="83322" cy="83322"/>
            </a:xfrm>
            <a:prstGeom prst="ellipse">
              <a:avLst/>
            </a:prstGeom>
            <a:solidFill>
              <a:schemeClr val="accent6"/>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pitchFamily="34" charset="0"/>
                <a:cs typeface="Arial"/>
                <a:sym typeface="Arial"/>
              </a:endParaRPr>
            </a:p>
          </p:txBody>
        </p:sp>
        <p:sp>
          <p:nvSpPr>
            <p:cNvPr id="93" name="圆角矩形 120">
              <a:extLst>
                <a:ext uri="{FF2B5EF4-FFF2-40B4-BE49-F238E27FC236}">
                  <a16:creationId xmlns:a16="http://schemas.microsoft.com/office/drawing/2014/main" id="{69F716E7-4BE4-46C1-A431-63396E70D28B}"/>
                </a:ext>
              </a:extLst>
            </p:cNvPr>
            <p:cNvSpPr/>
            <p:nvPr/>
          </p:nvSpPr>
          <p:spPr>
            <a:xfrm>
              <a:off x="1997862" y="2465060"/>
              <a:ext cx="998365" cy="234680"/>
            </a:xfrm>
            <a:prstGeom prst="roundRect">
              <a:avLst>
                <a:gd name="adj" fmla="val 50000"/>
              </a:avLst>
            </a:prstGeom>
            <a:solidFill>
              <a:schemeClr val="bg1"/>
            </a:solidFill>
            <a:ln w="9525">
              <a:solidFill>
                <a:schemeClr val="bg1"/>
              </a:solidFill>
              <a:prstDash val="sysDash"/>
              <a:miter lim="800000"/>
              <a:headEnd/>
              <a:tailEnd/>
            </a:ln>
          </p:spPr>
          <p:txBody>
            <a:bodyPr wrap="none" anchor="ctr"/>
            <a:lstStyle/>
            <a:p>
              <a:pPr marL="0" marR="0" lvl="0" indent="0" algn="ctr" defTabSz="914053" rtl="0" eaLnBrk="1" fontAlgn="auto" latinLnBrk="0" hangingPunct="1">
                <a:lnSpc>
                  <a:spcPct val="100000"/>
                </a:lnSpc>
                <a:spcBef>
                  <a:spcPts val="0"/>
                </a:spcBef>
                <a:spcAft>
                  <a:spcPts val="0"/>
                </a:spcAft>
                <a:buClr>
                  <a:srgbClr val="000000"/>
                </a:buClr>
                <a:buSzTx/>
                <a:buFont typeface="Arial"/>
                <a:buNone/>
                <a:tabLst/>
                <a:defRPr/>
              </a:pPr>
              <a:r>
                <a:rPr kumimoji="0" lang="en-US" altLang="zh-CN" sz="1200" b="1" i="0" u="none" strike="noStrike" kern="0" cap="none" spc="0" normalizeH="0" baseline="0" noProof="0" dirty="0">
                  <a:ln>
                    <a:noFill/>
                  </a:ln>
                  <a:solidFill>
                    <a:sysClr val="windowText" lastClr="000000"/>
                  </a:solidFill>
                  <a:effectLst/>
                  <a:uLnTx/>
                  <a:uFillTx/>
                  <a:latin typeface="Arial"/>
                  <a:cs typeface="Arial"/>
                  <a:sym typeface="Arial"/>
                </a:rPr>
                <a:t>Molde</a:t>
              </a:r>
            </a:p>
          </p:txBody>
        </p:sp>
        <p:sp>
          <p:nvSpPr>
            <p:cNvPr id="94" name="Oval 25">
              <a:extLst>
                <a:ext uri="{FF2B5EF4-FFF2-40B4-BE49-F238E27FC236}">
                  <a16:creationId xmlns:a16="http://schemas.microsoft.com/office/drawing/2014/main" id="{B7D22BE3-C9DB-4FB7-A374-CE9A792CD17D}"/>
                </a:ext>
              </a:extLst>
            </p:cNvPr>
            <p:cNvSpPr>
              <a:spLocks noChangeArrowheads="1"/>
            </p:cNvSpPr>
            <p:nvPr/>
          </p:nvSpPr>
          <p:spPr bwMode="gray">
            <a:xfrm>
              <a:off x="3796947" y="3528267"/>
              <a:ext cx="83322" cy="83322"/>
            </a:xfrm>
            <a:prstGeom prst="ellipse">
              <a:avLst/>
            </a:prstGeom>
            <a:solidFill>
              <a:schemeClr val="accent6"/>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pitchFamily="34" charset="0"/>
                <a:cs typeface="Arial"/>
                <a:sym typeface="Arial"/>
              </a:endParaRPr>
            </a:p>
          </p:txBody>
        </p:sp>
        <p:sp>
          <p:nvSpPr>
            <p:cNvPr id="95" name="圆角矩形 123">
              <a:extLst>
                <a:ext uri="{FF2B5EF4-FFF2-40B4-BE49-F238E27FC236}">
                  <a16:creationId xmlns:a16="http://schemas.microsoft.com/office/drawing/2014/main" id="{E64C81CD-5CA5-4BCC-9068-35959DC13ACC}"/>
                </a:ext>
              </a:extLst>
            </p:cNvPr>
            <p:cNvSpPr/>
            <p:nvPr/>
          </p:nvSpPr>
          <p:spPr>
            <a:xfrm>
              <a:off x="4155074" y="3793480"/>
              <a:ext cx="998365" cy="234680"/>
            </a:xfrm>
            <a:prstGeom prst="roundRect">
              <a:avLst>
                <a:gd name="adj" fmla="val 50000"/>
              </a:avLst>
            </a:prstGeom>
            <a:solidFill>
              <a:schemeClr val="bg1"/>
            </a:solidFill>
            <a:ln w="9525">
              <a:solidFill>
                <a:schemeClr val="bg1"/>
              </a:solidFill>
              <a:prstDash val="sysDash"/>
              <a:miter lim="800000"/>
              <a:headEnd/>
              <a:tailEnd/>
            </a:ln>
          </p:spPr>
          <p:txBody>
            <a:bodyPr wrap="none" anchor="ctr"/>
            <a:lstStyle/>
            <a:p>
              <a:pPr marL="0" marR="0" lvl="0" indent="0" algn="ctr" defTabSz="914053" rtl="0" eaLnBrk="1" fontAlgn="auto" latinLnBrk="0" hangingPunct="1">
                <a:lnSpc>
                  <a:spcPct val="100000"/>
                </a:lnSpc>
                <a:spcBef>
                  <a:spcPts val="0"/>
                </a:spcBef>
                <a:spcAft>
                  <a:spcPts val="0"/>
                </a:spcAft>
                <a:buClr>
                  <a:srgbClr val="000000"/>
                </a:buClr>
                <a:buSzTx/>
                <a:buFont typeface="Arial"/>
                <a:buNone/>
                <a:tabLst/>
                <a:defRPr/>
              </a:pPr>
              <a:r>
                <a:rPr kumimoji="0" lang="en-US" altLang="zh-CN" sz="1200" b="1" i="0" u="none" strike="noStrike" kern="0" cap="none" spc="0" normalizeH="0" baseline="0" noProof="0">
                  <a:ln>
                    <a:noFill/>
                  </a:ln>
                  <a:solidFill>
                    <a:sysClr val="windowText" lastClr="000000"/>
                  </a:solidFill>
                  <a:effectLst/>
                  <a:uLnTx/>
                  <a:uFillTx/>
                  <a:latin typeface="Arial"/>
                  <a:cs typeface="Arial"/>
                  <a:sym typeface="Arial"/>
                </a:rPr>
                <a:t>Oslo</a:t>
              </a:r>
            </a:p>
          </p:txBody>
        </p:sp>
        <p:cxnSp>
          <p:nvCxnSpPr>
            <p:cNvPr id="96" name="肘形连接符 205">
              <a:extLst>
                <a:ext uri="{FF2B5EF4-FFF2-40B4-BE49-F238E27FC236}">
                  <a16:creationId xmlns:a16="http://schemas.microsoft.com/office/drawing/2014/main" id="{6841483B-B2F1-44FE-913C-EC2BF4823456}"/>
                </a:ext>
              </a:extLst>
            </p:cNvPr>
            <p:cNvCxnSpPr>
              <a:cxnSpLocks/>
              <a:stCxn id="94" idx="4"/>
              <a:endCxn id="95" idx="1"/>
            </p:cNvCxnSpPr>
            <p:nvPr/>
          </p:nvCxnSpPr>
          <p:spPr>
            <a:xfrm rot="16200000" flipH="1">
              <a:off x="3847226" y="3602971"/>
              <a:ext cx="299231" cy="316466"/>
            </a:xfrm>
            <a:prstGeom prst="bentConnector2">
              <a:avLst/>
            </a:prstGeom>
            <a:noFill/>
            <a:ln w="9525">
              <a:solidFill>
                <a:schemeClr val="bg1"/>
              </a:solidFill>
              <a:prstDash val="sysDash"/>
              <a:miter lim="800000"/>
              <a:headEnd/>
              <a:tailEnd/>
            </a:ln>
          </p:spPr>
        </p:cxnSp>
        <p:cxnSp>
          <p:nvCxnSpPr>
            <p:cNvPr id="97" name="肘形连接符 205">
              <a:extLst>
                <a:ext uri="{FF2B5EF4-FFF2-40B4-BE49-F238E27FC236}">
                  <a16:creationId xmlns:a16="http://schemas.microsoft.com/office/drawing/2014/main" id="{B8954358-956D-4713-96B7-B2461904F850}"/>
                </a:ext>
              </a:extLst>
            </p:cNvPr>
            <p:cNvCxnSpPr>
              <a:cxnSpLocks/>
              <a:stCxn id="92" idx="0"/>
              <a:endCxn id="93" idx="3"/>
            </p:cNvCxnSpPr>
            <p:nvPr/>
          </p:nvCxnSpPr>
          <p:spPr>
            <a:xfrm rot="16200000" flipV="1">
              <a:off x="3033953" y="2544675"/>
              <a:ext cx="349689" cy="425140"/>
            </a:xfrm>
            <a:prstGeom prst="bentConnector2">
              <a:avLst/>
            </a:prstGeom>
            <a:noFill/>
            <a:ln w="9525">
              <a:solidFill>
                <a:schemeClr val="bg1"/>
              </a:solidFill>
              <a:prstDash val="sysDash"/>
              <a:miter lim="800000"/>
              <a:headEnd/>
              <a:tailEnd/>
            </a:ln>
          </p:spPr>
        </p:cxnSp>
        <p:sp>
          <p:nvSpPr>
            <p:cNvPr id="98" name="Oval 25">
              <a:extLst>
                <a:ext uri="{FF2B5EF4-FFF2-40B4-BE49-F238E27FC236}">
                  <a16:creationId xmlns:a16="http://schemas.microsoft.com/office/drawing/2014/main" id="{A4860B99-166F-4D5A-BC17-1678BEE1445E}"/>
                </a:ext>
              </a:extLst>
            </p:cNvPr>
            <p:cNvSpPr>
              <a:spLocks noChangeArrowheads="1"/>
            </p:cNvSpPr>
            <p:nvPr/>
          </p:nvSpPr>
          <p:spPr bwMode="gray">
            <a:xfrm>
              <a:off x="4932243" y="955321"/>
              <a:ext cx="83322" cy="83322"/>
            </a:xfrm>
            <a:prstGeom prst="ellipse">
              <a:avLst/>
            </a:prstGeom>
            <a:solidFill>
              <a:schemeClr val="accent6"/>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CN" altLang="en-US" sz="1200" b="0" i="0" u="none" strike="noStrike" kern="0" cap="none" spc="0" normalizeH="0" baseline="0" noProof="0">
                <a:ln>
                  <a:noFill/>
                </a:ln>
                <a:solidFill>
                  <a:sysClr val="windowText" lastClr="000000"/>
                </a:solidFill>
                <a:effectLst/>
                <a:uLnTx/>
                <a:uFillTx/>
                <a:latin typeface="Calibri" pitchFamily="34" charset="0"/>
                <a:cs typeface="Arial"/>
                <a:sym typeface="Arial"/>
              </a:endParaRPr>
            </a:p>
          </p:txBody>
        </p:sp>
        <p:sp>
          <p:nvSpPr>
            <p:cNvPr id="99" name="圆角矩形 120">
              <a:extLst>
                <a:ext uri="{FF2B5EF4-FFF2-40B4-BE49-F238E27FC236}">
                  <a16:creationId xmlns:a16="http://schemas.microsoft.com/office/drawing/2014/main" id="{ED679D57-299D-4737-80EB-0B3F072039FB}"/>
                </a:ext>
              </a:extLst>
            </p:cNvPr>
            <p:cNvSpPr/>
            <p:nvPr/>
          </p:nvSpPr>
          <p:spPr>
            <a:xfrm>
              <a:off x="3550399" y="488292"/>
              <a:ext cx="998365" cy="234680"/>
            </a:xfrm>
            <a:prstGeom prst="roundRect">
              <a:avLst>
                <a:gd name="adj" fmla="val 50000"/>
              </a:avLst>
            </a:prstGeom>
            <a:solidFill>
              <a:schemeClr val="bg1"/>
            </a:solidFill>
            <a:ln w="9525">
              <a:solidFill>
                <a:schemeClr val="bg1"/>
              </a:solidFill>
              <a:prstDash val="sysDash"/>
              <a:miter lim="800000"/>
              <a:headEnd/>
              <a:tailEnd/>
            </a:ln>
          </p:spPr>
          <p:txBody>
            <a:bodyPr wrap="none" anchor="ct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kumimoji="0" lang="en-US" altLang="zh-CN" sz="1200" b="1" i="0" u="none" strike="noStrike" kern="0" cap="none" spc="0" normalizeH="0" baseline="0" noProof="0">
                  <a:ln>
                    <a:noFill/>
                  </a:ln>
                  <a:solidFill>
                    <a:sysClr val="windowText" lastClr="000000"/>
                  </a:solidFill>
                  <a:effectLst/>
                  <a:uLnTx/>
                  <a:uFillTx/>
                  <a:latin typeface="Arial"/>
                  <a:cs typeface="Arial"/>
                  <a:sym typeface="Arial"/>
                </a:rPr>
                <a:t>Troms</a:t>
              </a:r>
              <a:r>
                <a:rPr kumimoji="0" lang="en-CA" sz="1200" b="0" i="0" u="none" strike="noStrike" kern="0" cap="none" spc="0" normalizeH="0" baseline="0" noProof="0">
                  <a:ln>
                    <a:noFill/>
                  </a:ln>
                  <a:solidFill>
                    <a:srgbClr val="000000"/>
                  </a:solidFill>
                  <a:effectLst/>
                  <a:uLnTx/>
                  <a:uFillTx/>
                  <a:latin typeface="Arial"/>
                  <a:cs typeface="Arial"/>
                  <a:sym typeface="Arial"/>
                </a:rPr>
                <a:t>ø</a:t>
              </a:r>
              <a:endParaRPr kumimoji="0" lang="en-US" altLang="zh-CN" sz="1200" b="1" i="0" u="none" strike="noStrike" kern="0" cap="none" spc="0" normalizeH="0" baseline="0" noProof="0">
                <a:ln>
                  <a:noFill/>
                </a:ln>
                <a:solidFill>
                  <a:sysClr val="windowText" lastClr="000000"/>
                </a:solidFill>
                <a:effectLst/>
                <a:uLnTx/>
                <a:uFillTx/>
                <a:latin typeface="Arial"/>
                <a:cs typeface="Arial"/>
                <a:sym typeface="Arial"/>
              </a:endParaRPr>
            </a:p>
          </p:txBody>
        </p:sp>
        <p:cxnSp>
          <p:nvCxnSpPr>
            <p:cNvPr id="100" name="肘形连接符 205">
              <a:extLst>
                <a:ext uri="{FF2B5EF4-FFF2-40B4-BE49-F238E27FC236}">
                  <a16:creationId xmlns:a16="http://schemas.microsoft.com/office/drawing/2014/main" id="{0DBC9C1C-9CFD-4B6D-A31E-EAD17AD54189}"/>
                </a:ext>
              </a:extLst>
            </p:cNvPr>
            <p:cNvCxnSpPr>
              <a:cxnSpLocks/>
              <a:stCxn id="98" idx="0"/>
              <a:endCxn id="99" idx="3"/>
            </p:cNvCxnSpPr>
            <p:nvPr/>
          </p:nvCxnSpPr>
          <p:spPr>
            <a:xfrm rot="16200000" flipV="1">
              <a:off x="4586490" y="567907"/>
              <a:ext cx="349689" cy="425140"/>
            </a:xfrm>
            <a:prstGeom prst="bentConnector2">
              <a:avLst/>
            </a:prstGeom>
            <a:noFill/>
            <a:ln w="9525">
              <a:solidFill>
                <a:schemeClr val="bg1"/>
              </a:solidFill>
              <a:prstDash val="sysDash"/>
              <a:miter lim="800000"/>
              <a:headEnd/>
              <a:tailEnd/>
            </a:ln>
          </p:spPr>
        </p:cxnSp>
      </p:grpSp>
      <p:sp>
        <p:nvSpPr>
          <p:cNvPr id="147" name="TextBox 146">
            <a:extLst>
              <a:ext uri="{FF2B5EF4-FFF2-40B4-BE49-F238E27FC236}">
                <a16:creationId xmlns:a16="http://schemas.microsoft.com/office/drawing/2014/main" id="{CDC2264F-ABC3-4666-941F-0CA1040CD66D}"/>
              </a:ext>
            </a:extLst>
          </p:cNvPr>
          <p:cNvSpPr txBox="1"/>
          <p:nvPr/>
        </p:nvSpPr>
        <p:spPr>
          <a:xfrm>
            <a:off x="303268" y="326243"/>
            <a:ext cx="5674962"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CA" sz="2500" b="0" i="0" u="none" strike="noStrike" kern="0" cap="none" spc="0" normalizeH="0" baseline="0" noProof="0" dirty="0">
                <a:ln>
                  <a:noFill/>
                </a:ln>
                <a:solidFill>
                  <a:srgbClr val="FFFFFF"/>
                </a:solidFill>
                <a:effectLst/>
                <a:uLnTx/>
                <a:uFillTx/>
                <a:latin typeface="Arial"/>
                <a:cs typeface="Arial"/>
                <a:sym typeface="Arial"/>
              </a:rPr>
              <a:t>The </a:t>
            </a:r>
            <a:r>
              <a:rPr kumimoji="0" lang="en-CA" sz="2500" b="0" i="1" u="none" strike="noStrike" kern="0" cap="none" spc="0" normalizeH="0" baseline="0" noProof="0" dirty="0">
                <a:ln>
                  <a:noFill/>
                </a:ln>
                <a:solidFill>
                  <a:srgbClr val="FFFFFF"/>
                </a:solidFill>
                <a:effectLst/>
                <a:uLnTx/>
                <a:uFillTx/>
                <a:latin typeface="Arial"/>
                <a:cs typeface="Arial"/>
                <a:sym typeface="Arial"/>
              </a:rPr>
              <a:t>Intelligent</a:t>
            </a:r>
            <a:r>
              <a:rPr kumimoji="0" lang="en-CA" sz="2500" b="0" i="0" u="none" strike="noStrike" kern="0" cap="none" spc="0" normalizeH="0" baseline="0" noProof="0" dirty="0">
                <a:ln>
                  <a:noFill/>
                </a:ln>
                <a:solidFill>
                  <a:srgbClr val="FFFFFF"/>
                </a:solidFill>
                <a:effectLst/>
                <a:uLnTx/>
                <a:uFillTx/>
                <a:latin typeface="Arial"/>
                <a:cs typeface="Arial"/>
                <a:sym typeface="Arial"/>
              </a:rPr>
              <a:t> Solution</a:t>
            </a:r>
          </a:p>
        </p:txBody>
      </p:sp>
    </p:spTree>
    <p:extLst>
      <p:ext uri="{BB962C8B-B14F-4D97-AF65-F5344CB8AC3E}">
        <p14:creationId xmlns:p14="http://schemas.microsoft.com/office/powerpoint/2010/main" val="1630479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62"/>
          <p:cNvSpPr txBox="1">
            <a:spLocks noGrp="1"/>
          </p:cNvSpPr>
          <p:nvPr>
            <p:ph type="subTitle" idx="1"/>
          </p:nvPr>
        </p:nvSpPr>
        <p:spPr>
          <a:xfrm>
            <a:off x="2473202" y="1114597"/>
            <a:ext cx="3036600" cy="1235100"/>
          </a:xfrm>
          <a:prstGeom prst="rect">
            <a:avLst/>
          </a:prstGeom>
        </p:spPr>
        <p:txBody>
          <a:bodyPr spcFirstLastPara="1" wrap="square" lIns="91425" tIns="91425" rIns="91425" bIns="91425" anchor="t" anchorCtr="0">
            <a:noAutofit/>
          </a:bodyPr>
          <a:lstStyle/>
          <a:p>
            <a:pPr marL="0" indent="0"/>
            <a:r>
              <a:rPr lang="en-CA" dirty="0">
                <a:latin typeface="+mn-lt"/>
              </a:rPr>
              <a:t>In the event of a power </a:t>
            </a:r>
            <a:r>
              <a:rPr lang="en-CA" b="1" dirty="0">
                <a:solidFill>
                  <a:srgbClr val="FF0000"/>
                </a:solidFill>
                <a:latin typeface="+mn-lt"/>
              </a:rPr>
              <a:t>outage</a:t>
            </a:r>
            <a:r>
              <a:rPr lang="en-CA" dirty="0">
                <a:latin typeface="+mn-lt"/>
              </a:rPr>
              <a:t>, how to optimize the </a:t>
            </a:r>
            <a:r>
              <a:rPr lang="en-CA" b="1" dirty="0">
                <a:solidFill>
                  <a:srgbClr val="FF0000"/>
                </a:solidFill>
                <a:latin typeface="+mn-lt"/>
              </a:rPr>
              <a:t>cost</a:t>
            </a:r>
            <a:r>
              <a:rPr lang="en-CA" dirty="0">
                <a:latin typeface="+mn-lt"/>
              </a:rPr>
              <a:t> and </a:t>
            </a:r>
            <a:r>
              <a:rPr lang="en-CA" b="1" dirty="0">
                <a:solidFill>
                  <a:srgbClr val="FF0000"/>
                </a:solidFill>
                <a:latin typeface="+mn-lt"/>
              </a:rPr>
              <a:t>energy footprint</a:t>
            </a:r>
            <a:r>
              <a:rPr lang="en-CA" dirty="0">
                <a:latin typeface="+mn-lt"/>
              </a:rPr>
              <a:t>? </a:t>
            </a:r>
            <a:endParaRPr lang="en-US" dirty="0">
              <a:latin typeface="+mn-lt"/>
            </a:endParaRPr>
          </a:p>
        </p:txBody>
      </p:sp>
      <p:sp>
        <p:nvSpPr>
          <p:cNvPr id="2091" name="Google Shape;2091;p62"/>
          <p:cNvSpPr txBox="1">
            <a:spLocks noGrp="1"/>
          </p:cNvSpPr>
          <p:nvPr>
            <p:ph type="title"/>
          </p:nvPr>
        </p:nvSpPr>
        <p:spPr>
          <a:xfrm>
            <a:off x="938500" y="303755"/>
            <a:ext cx="4535568" cy="536856"/>
          </a:xfrm>
          <a:prstGeom prst="rect">
            <a:avLst/>
          </a:prstGeom>
        </p:spPr>
        <p:txBody>
          <a:bodyPr spcFirstLastPara="1" wrap="square" lIns="91425" tIns="91425" rIns="91425" bIns="91425" anchor="t" anchorCtr="0">
            <a:noAutofit/>
          </a:bodyPr>
          <a:lstStyle/>
          <a:p>
            <a:r>
              <a:rPr lang="en-CA" dirty="0">
                <a:solidFill>
                  <a:schemeClr val="tx2"/>
                </a:solidFill>
                <a:latin typeface="+mn-lt"/>
                <a:cs typeface="Arial"/>
                <a:sym typeface="Arial"/>
              </a:rPr>
              <a:t>Electricity Market Current State</a:t>
            </a:r>
            <a:br>
              <a:rPr lang="en-CA" dirty="0">
                <a:solidFill>
                  <a:schemeClr val="tx2"/>
                </a:solidFill>
                <a:latin typeface="+mn-lt"/>
                <a:cs typeface="Arial"/>
                <a:sym typeface="Arial"/>
              </a:rPr>
            </a:br>
            <a:r>
              <a:rPr lang="en-CA" dirty="0" err="1">
                <a:solidFill>
                  <a:schemeClr val="tx2"/>
                </a:solidFill>
                <a:latin typeface="+mn-lt"/>
              </a:rPr>
              <a:t>State</a:t>
            </a:r>
            <a:endParaRPr lang="en-CA" dirty="0">
              <a:solidFill>
                <a:schemeClr val="tx2"/>
              </a:solidFill>
              <a:latin typeface="+mn-lt"/>
            </a:endParaRPr>
          </a:p>
        </p:txBody>
      </p:sp>
      <p:cxnSp>
        <p:nvCxnSpPr>
          <p:cNvPr id="2092" name="Google Shape;2092;p62"/>
          <p:cNvCxnSpPr/>
          <p:nvPr/>
        </p:nvCxnSpPr>
        <p:spPr>
          <a:xfrm>
            <a:off x="1006936" y="25348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77" name="Group 76">
            <a:extLst>
              <a:ext uri="{FF2B5EF4-FFF2-40B4-BE49-F238E27FC236}">
                <a16:creationId xmlns:a16="http://schemas.microsoft.com/office/drawing/2014/main" id="{2F21BA88-A63E-4048-903C-8FB49F6FA8D0}"/>
              </a:ext>
            </a:extLst>
          </p:cNvPr>
          <p:cNvGrpSpPr/>
          <p:nvPr/>
        </p:nvGrpSpPr>
        <p:grpSpPr>
          <a:xfrm>
            <a:off x="5777312" y="3777256"/>
            <a:ext cx="561309" cy="524975"/>
            <a:chOff x="3912073" y="4133989"/>
            <a:chExt cx="561309" cy="524975"/>
          </a:xfrm>
          <a:solidFill>
            <a:srgbClr val="4472C4">
              <a:lumMod val="40000"/>
              <a:lumOff val="60000"/>
            </a:srgbClr>
          </a:solidFill>
        </p:grpSpPr>
        <p:sp>
          <p:nvSpPr>
            <p:cNvPr id="78" name="Freeform 17">
              <a:extLst>
                <a:ext uri="{FF2B5EF4-FFF2-40B4-BE49-F238E27FC236}">
                  <a16:creationId xmlns:a16="http://schemas.microsoft.com/office/drawing/2014/main" id="{AC67409F-F0C0-45F3-AAE6-B25A13EFA1F4}"/>
                </a:ext>
              </a:extLst>
            </p:cNvPr>
            <p:cNvSpPr>
              <a:spLocks/>
            </p:cNvSpPr>
            <p:nvPr/>
          </p:nvSpPr>
          <p:spPr bwMode="auto">
            <a:xfrm>
              <a:off x="3912073" y="4133989"/>
              <a:ext cx="249331" cy="434764"/>
            </a:xfrm>
            <a:custGeom>
              <a:avLst/>
              <a:gdLst>
                <a:gd name="T0" fmla="*/ 110 w 995"/>
                <a:gd name="T1" fmla="*/ 609 h 1735"/>
                <a:gd name="T2" fmla="*/ 50 w 995"/>
                <a:gd name="T3" fmla="*/ 569 h 1735"/>
                <a:gd name="T4" fmla="*/ 5 w 995"/>
                <a:gd name="T5" fmla="*/ 479 h 1735"/>
                <a:gd name="T6" fmla="*/ 30 w 995"/>
                <a:gd name="T7" fmla="*/ 429 h 1735"/>
                <a:gd name="T8" fmla="*/ 0 w 995"/>
                <a:gd name="T9" fmla="*/ 329 h 1735"/>
                <a:gd name="T10" fmla="*/ 150 w 995"/>
                <a:gd name="T11" fmla="*/ 279 h 1735"/>
                <a:gd name="T12" fmla="*/ 315 w 995"/>
                <a:gd name="T13" fmla="*/ 269 h 1735"/>
                <a:gd name="T14" fmla="*/ 410 w 995"/>
                <a:gd name="T15" fmla="*/ 219 h 1735"/>
                <a:gd name="T16" fmla="*/ 525 w 995"/>
                <a:gd name="T17" fmla="*/ 194 h 1735"/>
                <a:gd name="T18" fmla="*/ 570 w 995"/>
                <a:gd name="T19" fmla="*/ 69 h 1735"/>
                <a:gd name="T20" fmla="*/ 718 w 995"/>
                <a:gd name="T21" fmla="*/ 0 h 1735"/>
                <a:gd name="T22" fmla="*/ 816 w 995"/>
                <a:gd name="T23" fmla="*/ 134 h 1735"/>
                <a:gd name="T24" fmla="*/ 995 w 995"/>
                <a:gd name="T25" fmla="*/ 74 h 1735"/>
                <a:gd name="T26" fmla="*/ 995 w 995"/>
                <a:gd name="T27" fmla="*/ 234 h 1735"/>
                <a:gd name="T28" fmla="*/ 920 w 995"/>
                <a:gd name="T29" fmla="*/ 444 h 1735"/>
                <a:gd name="T30" fmla="*/ 889 w 995"/>
                <a:gd name="T31" fmla="*/ 614 h 1735"/>
                <a:gd name="T32" fmla="*/ 841 w 995"/>
                <a:gd name="T33" fmla="*/ 839 h 1735"/>
                <a:gd name="T34" fmla="*/ 725 w 995"/>
                <a:gd name="T35" fmla="*/ 940 h 1735"/>
                <a:gd name="T36" fmla="*/ 645 w 995"/>
                <a:gd name="T37" fmla="*/ 1060 h 1735"/>
                <a:gd name="T38" fmla="*/ 600 w 995"/>
                <a:gd name="T39" fmla="*/ 1255 h 1735"/>
                <a:gd name="T40" fmla="*/ 635 w 995"/>
                <a:gd name="T41" fmla="*/ 1470 h 1735"/>
                <a:gd name="T42" fmla="*/ 590 w 995"/>
                <a:gd name="T43" fmla="*/ 1615 h 1735"/>
                <a:gd name="T44" fmla="*/ 420 w 995"/>
                <a:gd name="T45" fmla="*/ 1675 h 1735"/>
                <a:gd name="T46" fmla="*/ 275 w 995"/>
                <a:gd name="T47" fmla="*/ 1735 h 1735"/>
                <a:gd name="T48" fmla="*/ 315 w 995"/>
                <a:gd name="T49" fmla="*/ 1615 h 1735"/>
                <a:gd name="T50" fmla="*/ 260 w 995"/>
                <a:gd name="T51" fmla="*/ 1525 h 1735"/>
                <a:gd name="T52" fmla="*/ 140 w 995"/>
                <a:gd name="T53" fmla="*/ 1510 h 1735"/>
                <a:gd name="T54" fmla="*/ 90 w 995"/>
                <a:gd name="T55" fmla="*/ 1015 h 1735"/>
                <a:gd name="T56" fmla="*/ 225 w 995"/>
                <a:gd name="T57" fmla="*/ 1020 h 1735"/>
                <a:gd name="T58" fmla="*/ 360 w 995"/>
                <a:gd name="T59" fmla="*/ 1120 h 1735"/>
                <a:gd name="T60" fmla="*/ 545 w 995"/>
                <a:gd name="T61" fmla="*/ 1080 h 1735"/>
                <a:gd name="T62" fmla="*/ 575 w 995"/>
                <a:gd name="T63" fmla="*/ 1030 h 1735"/>
                <a:gd name="T64" fmla="*/ 450 w 995"/>
                <a:gd name="T65" fmla="*/ 1030 h 1735"/>
                <a:gd name="T66" fmla="*/ 380 w 995"/>
                <a:gd name="T67" fmla="*/ 955 h 1735"/>
                <a:gd name="T68" fmla="*/ 335 w 995"/>
                <a:gd name="T69" fmla="*/ 910 h 1735"/>
                <a:gd name="T70" fmla="*/ 390 w 995"/>
                <a:gd name="T71" fmla="*/ 824 h 1735"/>
                <a:gd name="T72" fmla="*/ 485 w 995"/>
                <a:gd name="T73" fmla="*/ 849 h 1735"/>
                <a:gd name="T74" fmla="*/ 510 w 995"/>
                <a:gd name="T75" fmla="*/ 729 h 1735"/>
                <a:gd name="T76" fmla="*/ 615 w 995"/>
                <a:gd name="T77" fmla="*/ 714 h 1735"/>
                <a:gd name="T78" fmla="*/ 660 w 995"/>
                <a:gd name="T79" fmla="*/ 659 h 1735"/>
                <a:gd name="T80" fmla="*/ 485 w 995"/>
                <a:gd name="T81" fmla="*/ 639 h 1735"/>
                <a:gd name="T82" fmla="*/ 455 w 995"/>
                <a:gd name="T83" fmla="*/ 554 h 1735"/>
                <a:gd name="T84" fmla="*/ 560 w 995"/>
                <a:gd name="T85" fmla="*/ 464 h 1735"/>
                <a:gd name="T86" fmla="*/ 615 w 995"/>
                <a:gd name="T87" fmla="*/ 369 h 1735"/>
                <a:gd name="T88" fmla="*/ 510 w 995"/>
                <a:gd name="T89" fmla="*/ 384 h 1735"/>
                <a:gd name="T90" fmla="*/ 425 w 995"/>
                <a:gd name="T91" fmla="*/ 479 h 1735"/>
                <a:gd name="T92" fmla="*/ 360 w 995"/>
                <a:gd name="T93" fmla="*/ 459 h 1735"/>
                <a:gd name="T94" fmla="*/ 330 w 995"/>
                <a:gd name="T95" fmla="*/ 494 h 1735"/>
                <a:gd name="T96" fmla="*/ 350 w 995"/>
                <a:gd name="T97" fmla="*/ 584 h 1735"/>
                <a:gd name="T98" fmla="*/ 320 w 995"/>
                <a:gd name="T99" fmla="*/ 659 h 1735"/>
                <a:gd name="T100" fmla="*/ 230 w 995"/>
                <a:gd name="T101" fmla="*/ 699 h 1735"/>
                <a:gd name="T102" fmla="*/ 230 w 995"/>
                <a:gd name="T103" fmla="*/ 599 h 1735"/>
                <a:gd name="T104" fmla="*/ 225 w 995"/>
                <a:gd name="T105" fmla="*/ 494 h 1735"/>
                <a:gd name="T106" fmla="*/ 150 w 995"/>
                <a:gd name="T107" fmla="*/ 419 h 1735"/>
                <a:gd name="T108" fmla="*/ 155 w 995"/>
                <a:gd name="T109" fmla="*/ 534 h 1735"/>
                <a:gd name="T110" fmla="*/ 110 w 995"/>
                <a:gd name="T111" fmla="*/ 609 h 17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95"/>
                <a:gd name="T169" fmla="*/ 0 h 1735"/>
                <a:gd name="T170" fmla="*/ 995 w 995"/>
                <a:gd name="T171" fmla="*/ 1735 h 173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95" h="1735">
                  <a:moveTo>
                    <a:pt x="110" y="609"/>
                  </a:moveTo>
                  <a:lnTo>
                    <a:pt x="50" y="569"/>
                  </a:lnTo>
                  <a:lnTo>
                    <a:pt x="5" y="479"/>
                  </a:lnTo>
                  <a:lnTo>
                    <a:pt x="30" y="429"/>
                  </a:lnTo>
                  <a:lnTo>
                    <a:pt x="0" y="329"/>
                  </a:lnTo>
                  <a:lnTo>
                    <a:pt x="150" y="279"/>
                  </a:lnTo>
                  <a:lnTo>
                    <a:pt x="315" y="269"/>
                  </a:lnTo>
                  <a:lnTo>
                    <a:pt x="410" y="219"/>
                  </a:lnTo>
                  <a:lnTo>
                    <a:pt x="525" y="194"/>
                  </a:lnTo>
                  <a:lnTo>
                    <a:pt x="570" y="69"/>
                  </a:lnTo>
                  <a:lnTo>
                    <a:pt x="718" y="0"/>
                  </a:lnTo>
                  <a:lnTo>
                    <a:pt x="816" y="134"/>
                  </a:lnTo>
                  <a:lnTo>
                    <a:pt x="995" y="74"/>
                  </a:lnTo>
                  <a:lnTo>
                    <a:pt x="995" y="234"/>
                  </a:lnTo>
                  <a:lnTo>
                    <a:pt x="920" y="444"/>
                  </a:lnTo>
                  <a:lnTo>
                    <a:pt x="889" y="614"/>
                  </a:lnTo>
                  <a:lnTo>
                    <a:pt x="841" y="839"/>
                  </a:lnTo>
                  <a:lnTo>
                    <a:pt x="725" y="940"/>
                  </a:lnTo>
                  <a:lnTo>
                    <a:pt x="645" y="1060"/>
                  </a:lnTo>
                  <a:lnTo>
                    <a:pt x="600" y="1255"/>
                  </a:lnTo>
                  <a:lnTo>
                    <a:pt x="635" y="1470"/>
                  </a:lnTo>
                  <a:lnTo>
                    <a:pt x="590" y="1615"/>
                  </a:lnTo>
                  <a:lnTo>
                    <a:pt x="420" y="1675"/>
                  </a:lnTo>
                  <a:lnTo>
                    <a:pt x="275" y="1735"/>
                  </a:lnTo>
                  <a:lnTo>
                    <a:pt x="315" y="1615"/>
                  </a:lnTo>
                  <a:lnTo>
                    <a:pt x="260" y="1525"/>
                  </a:lnTo>
                  <a:lnTo>
                    <a:pt x="140" y="1510"/>
                  </a:lnTo>
                  <a:lnTo>
                    <a:pt x="90" y="1015"/>
                  </a:lnTo>
                  <a:lnTo>
                    <a:pt x="225" y="1020"/>
                  </a:lnTo>
                  <a:lnTo>
                    <a:pt x="360" y="1120"/>
                  </a:lnTo>
                  <a:lnTo>
                    <a:pt x="545" y="1080"/>
                  </a:lnTo>
                  <a:lnTo>
                    <a:pt x="575" y="1030"/>
                  </a:lnTo>
                  <a:lnTo>
                    <a:pt x="450" y="1030"/>
                  </a:lnTo>
                  <a:lnTo>
                    <a:pt x="380" y="955"/>
                  </a:lnTo>
                  <a:lnTo>
                    <a:pt x="335" y="910"/>
                  </a:lnTo>
                  <a:lnTo>
                    <a:pt x="390" y="824"/>
                  </a:lnTo>
                  <a:lnTo>
                    <a:pt x="485" y="849"/>
                  </a:lnTo>
                  <a:lnTo>
                    <a:pt x="510" y="729"/>
                  </a:lnTo>
                  <a:lnTo>
                    <a:pt x="615" y="714"/>
                  </a:lnTo>
                  <a:lnTo>
                    <a:pt x="660" y="659"/>
                  </a:lnTo>
                  <a:lnTo>
                    <a:pt x="485" y="639"/>
                  </a:lnTo>
                  <a:lnTo>
                    <a:pt x="455" y="554"/>
                  </a:lnTo>
                  <a:lnTo>
                    <a:pt x="560" y="464"/>
                  </a:lnTo>
                  <a:lnTo>
                    <a:pt x="615" y="369"/>
                  </a:lnTo>
                  <a:lnTo>
                    <a:pt x="510" y="384"/>
                  </a:lnTo>
                  <a:lnTo>
                    <a:pt x="425" y="479"/>
                  </a:lnTo>
                  <a:lnTo>
                    <a:pt x="360" y="459"/>
                  </a:lnTo>
                  <a:lnTo>
                    <a:pt x="330" y="494"/>
                  </a:lnTo>
                  <a:lnTo>
                    <a:pt x="350" y="584"/>
                  </a:lnTo>
                  <a:lnTo>
                    <a:pt x="320" y="659"/>
                  </a:lnTo>
                  <a:lnTo>
                    <a:pt x="230" y="699"/>
                  </a:lnTo>
                  <a:lnTo>
                    <a:pt x="230" y="599"/>
                  </a:lnTo>
                  <a:lnTo>
                    <a:pt x="225" y="494"/>
                  </a:lnTo>
                  <a:lnTo>
                    <a:pt x="150" y="419"/>
                  </a:lnTo>
                  <a:lnTo>
                    <a:pt x="155" y="534"/>
                  </a:lnTo>
                  <a:lnTo>
                    <a:pt x="110" y="609"/>
                  </a:lnTo>
                  <a:close/>
                </a:path>
              </a:pathLst>
            </a:custGeom>
            <a:grpFill/>
            <a:ln w="3175" cmpd="sng">
              <a:solidFill>
                <a:srgbClr val="FFFFFF"/>
              </a:solidFill>
              <a:prstDash val="solid"/>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1" i="0" u="none" strike="noStrike" kern="0" cap="none" spc="0" normalizeH="0" baseline="0" noProof="0">
                <a:ln>
                  <a:noFill/>
                </a:ln>
                <a:solidFill>
                  <a:sysClr val="windowText" lastClr="000000"/>
                </a:solidFill>
                <a:effectLst/>
                <a:uLnTx/>
                <a:uFillTx/>
                <a:latin typeface="+mn-lt"/>
              </a:endParaRPr>
            </a:p>
          </p:txBody>
        </p:sp>
        <p:sp>
          <p:nvSpPr>
            <p:cNvPr id="79" name="Freeform 18">
              <a:extLst>
                <a:ext uri="{FF2B5EF4-FFF2-40B4-BE49-F238E27FC236}">
                  <a16:creationId xmlns:a16="http://schemas.microsoft.com/office/drawing/2014/main" id="{85199337-819D-4C71-9883-77A22FBC22F8}"/>
                </a:ext>
              </a:extLst>
            </p:cNvPr>
            <p:cNvSpPr>
              <a:spLocks/>
            </p:cNvSpPr>
            <p:nvPr/>
          </p:nvSpPr>
          <p:spPr bwMode="auto">
            <a:xfrm>
              <a:off x="4135093" y="4190371"/>
              <a:ext cx="338289" cy="434763"/>
            </a:xfrm>
            <a:custGeom>
              <a:avLst/>
              <a:gdLst>
                <a:gd name="T0" fmla="*/ 636 w 1351"/>
                <a:gd name="T1" fmla="*/ 1736 h 1736"/>
                <a:gd name="T2" fmla="*/ 836 w 1351"/>
                <a:gd name="T3" fmla="*/ 1571 h 1736"/>
                <a:gd name="T4" fmla="*/ 931 w 1351"/>
                <a:gd name="T5" fmla="*/ 1486 h 1736"/>
                <a:gd name="T6" fmla="*/ 1061 w 1351"/>
                <a:gd name="T7" fmla="*/ 1441 h 1736"/>
                <a:gd name="T8" fmla="*/ 1111 w 1351"/>
                <a:gd name="T9" fmla="*/ 1331 h 1736"/>
                <a:gd name="T10" fmla="*/ 1181 w 1351"/>
                <a:gd name="T11" fmla="*/ 1181 h 1736"/>
                <a:gd name="T12" fmla="*/ 1301 w 1351"/>
                <a:gd name="T13" fmla="*/ 1181 h 1736"/>
                <a:gd name="T14" fmla="*/ 1351 w 1351"/>
                <a:gd name="T15" fmla="*/ 1141 h 1736"/>
                <a:gd name="T16" fmla="*/ 1211 w 1351"/>
                <a:gd name="T17" fmla="*/ 1021 h 1736"/>
                <a:gd name="T18" fmla="*/ 1091 w 1351"/>
                <a:gd name="T19" fmla="*/ 835 h 1736"/>
                <a:gd name="T20" fmla="*/ 986 w 1351"/>
                <a:gd name="T21" fmla="*/ 886 h 1736"/>
                <a:gd name="T22" fmla="*/ 931 w 1351"/>
                <a:gd name="T23" fmla="*/ 976 h 1736"/>
                <a:gd name="T24" fmla="*/ 776 w 1351"/>
                <a:gd name="T25" fmla="*/ 855 h 1736"/>
                <a:gd name="T26" fmla="*/ 566 w 1351"/>
                <a:gd name="T27" fmla="*/ 810 h 1736"/>
                <a:gd name="T28" fmla="*/ 341 w 1351"/>
                <a:gd name="T29" fmla="*/ 435 h 1736"/>
                <a:gd name="T30" fmla="*/ 376 w 1351"/>
                <a:gd name="T31" fmla="*/ 300 h 1736"/>
                <a:gd name="T32" fmla="*/ 356 w 1351"/>
                <a:gd name="T33" fmla="*/ 120 h 1736"/>
                <a:gd name="T34" fmla="*/ 267 w 1351"/>
                <a:gd name="T35" fmla="*/ 0 h 1736"/>
                <a:gd name="T36" fmla="*/ 105 w 1351"/>
                <a:gd name="T37" fmla="*/ 15 h 1736"/>
                <a:gd name="T38" fmla="*/ 32 w 1351"/>
                <a:gd name="T39" fmla="*/ 217 h 1736"/>
                <a:gd name="T40" fmla="*/ 0 w 1351"/>
                <a:gd name="T41" fmla="*/ 390 h 1736"/>
                <a:gd name="T42" fmla="*/ 71 w 1351"/>
                <a:gd name="T43" fmla="*/ 652 h 1736"/>
                <a:gd name="T44" fmla="*/ 27 w 1351"/>
                <a:gd name="T45" fmla="*/ 870 h 1736"/>
                <a:gd name="T46" fmla="*/ 284 w 1351"/>
                <a:gd name="T47" fmla="*/ 940 h 1736"/>
                <a:gd name="T48" fmla="*/ 282 w 1351"/>
                <a:gd name="T49" fmla="*/ 1093 h 1736"/>
                <a:gd name="T50" fmla="*/ 222 w 1351"/>
                <a:gd name="T51" fmla="*/ 1303 h 1736"/>
                <a:gd name="T52" fmla="*/ 301 w 1351"/>
                <a:gd name="T53" fmla="*/ 1486 h 1736"/>
                <a:gd name="T54" fmla="*/ 497 w 1351"/>
                <a:gd name="T55" fmla="*/ 1578 h 1736"/>
                <a:gd name="T56" fmla="*/ 524 w 1351"/>
                <a:gd name="T57" fmla="*/ 1720 h 1736"/>
                <a:gd name="T58" fmla="*/ 636 w 1351"/>
                <a:gd name="T59" fmla="*/ 1736 h 17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51"/>
                <a:gd name="T91" fmla="*/ 0 h 1736"/>
                <a:gd name="T92" fmla="*/ 1351 w 1351"/>
                <a:gd name="T93" fmla="*/ 1736 h 17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51" h="1736">
                  <a:moveTo>
                    <a:pt x="636" y="1736"/>
                  </a:moveTo>
                  <a:lnTo>
                    <a:pt x="836" y="1571"/>
                  </a:lnTo>
                  <a:lnTo>
                    <a:pt x="931" y="1486"/>
                  </a:lnTo>
                  <a:lnTo>
                    <a:pt x="1061" y="1441"/>
                  </a:lnTo>
                  <a:lnTo>
                    <a:pt x="1111" y="1331"/>
                  </a:lnTo>
                  <a:lnTo>
                    <a:pt x="1181" y="1181"/>
                  </a:lnTo>
                  <a:lnTo>
                    <a:pt x="1301" y="1181"/>
                  </a:lnTo>
                  <a:lnTo>
                    <a:pt x="1351" y="1141"/>
                  </a:lnTo>
                  <a:lnTo>
                    <a:pt x="1211" y="1021"/>
                  </a:lnTo>
                  <a:lnTo>
                    <a:pt x="1091" y="835"/>
                  </a:lnTo>
                  <a:lnTo>
                    <a:pt x="986" y="886"/>
                  </a:lnTo>
                  <a:lnTo>
                    <a:pt x="931" y="976"/>
                  </a:lnTo>
                  <a:lnTo>
                    <a:pt x="776" y="855"/>
                  </a:lnTo>
                  <a:lnTo>
                    <a:pt x="566" y="810"/>
                  </a:lnTo>
                  <a:lnTo>
                    <a:pt x="341" y="435"/>
                  </a:lnTo>
                  <a:lnTo>
                    <a:pt x="376" y="300"/>
                  </a:lnTo>
                  <a:lnTo>
                    <a:pt x="356" y="120"/>
                  </a:lnTo>
                  <a:lnTo>
                    <a:pt x="267" y="0"/>
                  </a:lnTo>
                  <a:lnTo>
                    <a:pt x="105" y="15"/>
                  </a:lnTo>
                  <a:lnTo>
                    <a:pt x="32" y="217"/>
                  </a:lnTo>
                  <a:lnTo>
                    <a:pt x="0" y="390"/>
                  </a:lnTo>
                  <a:lnTo>
                    <a:pt x="71" y="652"/>
                  </a:lnTo>
                  <a:lnTo>
                    <a:pt x="27" y="870"/>
                  </a:lnTo>
                  <a:lnTo>
                    <a:pt x="284" y="940"/>
                  </a:lnTo>
                  <a:lnTo>
                    <a:pt x="282" y="1093"/>
                  </a:lnTo>
                  <a:lnTo>
                    <a:pt x="222" y="1303"/>
                  </a:lnTo>
                  <a:lnTo>
                    <a:pt x="301" y="1486"/>
                  </a:lnTo>
                  <a:lnTo>
                    <a:pt x="497" y="1578"/>
                  </a:lnTo>
                  <a:lnTo>
                    <a:pt x="524" y="1720"/>
                  </a:lnTo>
                  <a:lnTo>
                    <a:pt x="636" y="1736"/>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80" name="Freeform 19">
              <a:extLst>
                <a:ext uri="{FF2B5EF4-FFF2-40B4-BE49-F238E27FC236}">
                  <a16:creationId xmlns:a16="http://schemas.microsoft.com/office/drawing/2014/main" id="{484B87D6-8B33-4D51-BD2B-CEF82F97F7ED}"/>
                </a:ext>
              </a:extLst>
            </p:cNvPr>
            <p:cNvSpPr>
              <a:spLocks/>
            </p:cNvSpPr>
            <p:nvPr/>
          </p:nvSpPr>
          <p:spPr bwMode="auto">
            <a:xfrm>
              <a:off x="3982237" y="4286846"/>
              <a:ext cx="311977" cy="372118"/>
            </a:xfrm>
            <a:custGeom>
              <a:avLst/>
              <a:gdLst>
                <a:gd name="T0" fmla="*/ 36 w 1246"/>
                <a:gd name="T1" fmla="*/ 1170 h 1485"/>
                <a:gd name="T2" fmla="*/ 206 w 1246"/>
                <a:gd name="T3" fmla="*/ 1230 h 1485"/>
                <a:gd name="T4" fmla="*/ 401 w 1246"/>
                <a:gd name="T5" fmla="*/ 1215 h 1485"/>
                <a:gd name="T6" fmla="*/ 321 w 1246"/>
                <a:gd name="T7" fmla="*/ 1310 h 1485"/>
                <a:gd name="T8" fmla="*/ 341 w 1246"/>
                <a:gd name="T9" fmla="*/ 1400 h 1485"/>
                <a:gd name="T10" fmla="*/ 576 w 1246"/>
                <a:gd name="T11" fmla="*/ 1380 h 1485"/>
                <a:gd name="T12" fmla="*/ 791 w 1246"/>
                <a:gd name="T13" fmla="*/ 1485 h 1485"/>
                <a:gd name="T14" fmla="*/ 1246 w 1246"/>
                <a:gd name="T15" fmla="*/ 1350 h 1485"/>
                <a:gd name="T16" fmla="*/ 1136 w 1246"/>
                <a:gd name="T17" fmla="*/ 1335 h 1485"/>
                <a:gd name="T18" fmla="*/ 1106 w 1246"/>
                <a:gd name="T19" fmla="*/ 1190 h 1485"/>
                <a:gd name="T20" fmla="*/ 911 w 1246"/>
                <a:gd name="T21" fmla="*/ 1100 h 1485"/>
                <a:gd name="T22" fmla="*/ 831 w 1246"/>
                <a:gd name="T23" fmla="*/ 915 h 1485"/>
                <a:gd name="T24" fmla="*/ 891 w 1246"/>
                <a:gd name="T25" fmla="*/ 705 h 1485"/>
                <a:gd name="T26" fmla="*/ 896 w 1246"/>
                <a:gd name="T27" fmla="*/ 555 h 1485"/>
                <a:gd name="T28" fmla="*/ 636 w 1246"/>
                <a:gd name="T29" fmla="*/ 485 h 1485"/>
                <a:gd name="T30" fmla="*/ 681 w 1246"/>
                <a:gd name="T31" fmla="*/ 270 h 1485"/>
                <a:gd name="T32" fmla="*/ 611 w 1246"/>
                <a:gd name="T33" fmla="*/ 0 h 1485"/>
                <a:gd name="T34" fmla="*/ 561 w 1246"/>
                <a:gd name="T35" fmla="*/ 230 h 1485"/>
                <a:gd name="T36" fmla="*/ 448 w 1246"/>
                <a:gd name="T37" fmla="*/ 326 h 1485"/>
                <a:gd name="T38" fmla="*/ 364 w 1246"/>
                <a:gd name="T39" fmla="*/ 452 h 1485"/>
                <a:gd name="T40" fmla="*/ 321 w 1246"/>
                <a:gd name="T41" fmla="*/ 645 h 1485"/>
                <a:gd name="T42" fmla="*/ 356 w 1246"/>
                <a:gd name="T43" fmla="*/ 860 h 1485"/>
                <a:gd name="T44" fmla="*/ 310 w 1246"/>
                <a:gd name="T45" fmla="*/ 1004 h 1485"/>
                <a:gd name="T46" fmla="*/ 139 w 1246"/>
                <a:gd name="T47" fmla="*/ 1067 h 1485"/>
                <a:gd name="T48" fmla="*/ 0 w 1246"/>
                <a:gd name="T49" fmla="*/ 1124 h 1485"/>
                <a:gd name="T50" fmla="*/ 36 w 1246"/>
                <a:gd name="T51" fmla="*/ 1170 h 148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6"/>
                <a:gd name="T79" fmla="*/ 0 h 1485"/>
                <a:gd name="T80" fmla="*/ 1246 w 1246"/>
                <a:gd name="T81" fmla="*/ 1485 h 148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6" h="1485">
                  <a:moveTo>
                    <a:pt x="36" y="1170"/>
                  </a:moveTo>
                  <a:lnTo>
                    <a:pt x="206" y="1230"/>
                  </a:lnTo>
                  <a:lnTo>
                    <a:pt x="401" y="1215"/>
                  </a:lnTo>
                  <a:lnTo>
                    <a:pt x="321" y="1310"/>
                  </a:lnTo>
                  <a:lnTo>
                    <a:pt x="341" y="1400"/>
                  </a:lnTo>
                  <a:lnTo>
                    <a:pt x="576" y="1380"/>
                  </a:lnTo>
                  <a:lnTo>
                    <a:pt x="791" y="1485"/>
                  </a:lnTo>
                  <a:lnTo>
                    <a:pt x="1246" y="1350"/>
                  </a:lnTo>
                  <a:lnTo>
                    <a:pt x="1136" y="1335"/>
                  </a:lnTo>
                  <a:lnTo>
                    <a:pt x="1106" y="1190"/>
                  </a:lnTo>
                  <a:lnTo>
                    <a:pt x="911" y="1100"/>
                  </a:lnTo>
                  <a:lnTo>
                    <a:pt x="831" y="915"/>
                  </a:lnTo>
                  <a:lnTo>
                    <a:pt x="891" y="705"/>
                  </a:lnTo>
                  <a:lnTo>
                    <a:pt x="896" y="555"/>
                  </a:lnTo>
                  <a:lnTo>
                    <a:pt x="636" y="485"/>
                  </a:lnTo>
                  <a:lnTo>
                    <a:pt x="681" y="270"/>
                  </a:lnTo>
                  <a:lnTo>
                    <a:pt x="611" y="0"/>
                  </a:lnTo>
                  <a:lnTo>
                    <a:pt x="561" y="230"/>
                  </a:lnTo>
                  <a:lnTo>
                    <a:pt x="448" y="326"/>
                  </a:lnTo>
                  <a:lnTo>
                    <a:pt x="364" y="452"/>
                  </a:lnTo>
                  <a:lnTo>
                    <a:pt x="321" y="645"/>
                  </a:lnTo>
                  <a:lnTo>
                    <a:pt x="356" y="860"/>
                  </a:lnTo>
                  <a:lnTo>
                    <a:pt x="310" y="1004"/>
                  </a:lnTo>
                  <a:lnTo>
                    <a:pt x="139" y="1067"/>
                  </a:lnTo>
                  <a:lnTo>
                    <a:pt x="0" y="1124"/>
                  </a:lnTo>
                  <a:lnTo>
                    <a:pt x="36" y="1170"/>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grpSp>
      <p:grpSp>
        <p:nvGrpSpPr>
          <p:cNvPr id="81" name="Group 80">
            <a:extLst>
              <a:ext uri="{FF2B5EF4-FFF2-40B4-BE49-F238E27FC236}">
                <a16:creationId xmlns:a16="http://schemas.microsoft.com/office/drawing/2014/main" id="{560B95E9-463A-4CB0-B3AA-FFE5004DBCAD}"/>
              </a:ext>
            </a:extLst>
          </p:cNvPr>
          <p:cNvGrpSpPr/>
          <p:nvPr/>
        </p:nvGrpSpPr>
        <p:grpSpPr>
          <a:xfrm>
            <a:off x="5761024" y="3464653"/>
            <a:ext cx="373370" cy="349565"/>
            <a:chOff x="3895785" y="3821386"/>
            <a:chExt cx="373370" cy="349565"/>
          </a:xfrm>
          <a:solidFill>
            <a:srgbClr val="4472C4">
              <a:lumMod val="75000"/>
            </a:srgbClr>
          </a:solidFill>
        </p:grpSpPr>
        <p:sp>
          <p:nvSpPr>
            <p:cNvPr id="82" name="Freeform 12">
              <a:extLst>
                <a:ext uri="{FF2B5EF4-FFF2-40B4-BE49-F238E27FC236}">
                  <a16:creationId xmlns:a16="http://schemas.microsoft.com/office/drawing/2014/main" id="{979BB2DD-5E2E-419C-A98C-419D8671B253}"/>
                </a:ext>
              </a:extLst>
            </p:cNvPr>
            <p:cNvSpPr>
              <a:spLocks/>
            </p:cNvSpPr>
            <p:nvPr/>
          </p:nvSpPr>
          <p:spPr bwMode="auto">
            <a:xfrm>
              <a:off x="3907060" y="3821386"/>
              <a:ext cx="362095" cy="349565"/>
            </a:xfrm>
            <a:custGeom>
              <a:avLst/>
              <a:gdLst>
                <a:gd name="T0" fmla="*/ 350 w 1444"/>
                <a:gd name="T1" fmla="*/ 900 h 1395"/>
                <a:gd name="T2" fmla="*/ 405 w 1444"/>
                <a:gd name="T3" fmla="*/ 710 h 1395"/>
                <a:gd name="T4" fmla="*/ 255 w 1444"/>
                <a:gd name="T5" fmla="*/ 855 h 1395"/>
                <a:gd name="T6" fmla="*/ 110 w 1444"/>
                <a:gd name="T7" fmla="*/ 795 h 1395"/>
                <a:gd name="T8" fmla="*/ 175 w 1444"/>
                <a:gd name="T9" fmla="*/ 710 h 1395"/>
                <a:gd name="T10" fmla="*/ 65 w 1444"/>
                <a:gd name="T11" fmla="*/ 655 h 1395"/>
                <a:gd name="T12" fmla="*/ 0 w 1444"/>
                <a:gd name="T13" fmla="*/ 540 h 1395"/>
                <a:gd name="T14" fmla="*/ 45 w 1444"/>
                <a:gd name="T15" fmla="*/ 390 h 1395"/>
                <a:gd name="T16" fmla="*/ 95 w 1444"/>
                <a:gd name="T17" fmla="*/ 375 h 1395"/>
                <a:gd name="T18" fmla="*/ 120 w 1444"/>
                <a:gd name="T19" fmla="*/ 475 h 1395"/>
                <a:gd name="T20" fmla="*/ 185 w 1444"/>
                <a:gd name="T21" fmla="*/ 430 h 1395"/>
                <a:gd name="T22" fmla="*/ 195 w 1444"/>
                <a:gd name="T23" fmla="*/ 310 h 1395"/>
                <a:gd name="T24" fmla="*/ 260 w 1444"/>
                <a:gd name="T25" fmla="*/ 195 h 1395"/>
                <a:gd name="T26" fmla="*/ 155 w 1444"/>
                <a:gd name="T27" fmla="*/ 160 h 1395"/>
                <a:gd name="T28" fmla="*/ 200 w 1444"/>
                <a:gd name="T29" fmla="*/ 0 h 1395"/>
                <a:gd name="T30" fmla="*/ 350 w 1444"/>
                <a:gd name="T31" fmla="*/ 60 h 1395"/>
                <a:gd name="T32" fmla="*/ 455 w 1444"/>
                <a:gd name="T33" fmla="*/ 10 h 1395"/>
                <a:gd name="T34" fmla="*/ 630 w 1444"/>
                <a:gd name="T35" fmla="*/ 55 h 1395"/>
                <a:gd name="T36" fmla="*/ 785 w 1444"/>
                <a:gd name="T37" fmla="*/ 120 h 1395"/>
                <a:gd name="T38" fmla="*/ 930 w 1444"/>
                <a:gd name="T39" fmla="*/ 205 h 1395"/>
                <a:gd name="T40" fmla="*/ 1190 w 1444"/>
                <a:gd name="T41" fmla="*/ 315 h 1395"/>
                <a:gd name="T42" fmla="*/ 1443 w 1444"/>
                <a:gd name="T43" fmla="*/ 436 h 1395"/>
                <a:gd name="T44" fmla="*/ 1401 w 1444"/>
                <a:gd name="T45" fmla="*/ 630 h 1395"/>
                <a:gd name="T46" fmla="*/ 1444 w 1444"/>
                <a:gd name="T47" fmla="*/ 789 h 1395"/>
                <a:gd name="T48" fmla="*/ 1365 w 1444"/>
                <a:gd name="T49" fmla="*/ 1006 h 1395"/>
                <a:gd name="T50" fmla="*/ 1174 w 1444"/>
                <a:gd name="T51" fmla="*/ 1149 h 1395"/>
                <a:gd name="T52" fmla="*/ 1011 w 1444"/>
                <a:gd name="T53" fmla="*/ 1318 h 1395"/>
                <a:gd name="T54" fmla="*/ 830 w 1444"/>
                <a:gd name="T55" fmla="*/ 1380 h 1395"/>
                <a:gd name="T56" fmla="*/ 735 w 1444"/>
                <a:gd name="T57" fmla="*/ 1245 h 1395"/>
                <a:gd name="T58" fmla="*/ 555 w 1444"/>
                <a:gd name="T59" fmla="*/ 1330 h 1395"/>
                <a:gd name="T60" fmla="*/ 420 w 1444"/>
                <a:gd name="T61" fmla="*/ 1395 h 1395"/>
                <a:gd name="T62" fmla="*/ 350 w 1444"/>
                <a:gd name="T63" fmla="*/ 1345 h 1395"/>
                <a:gd name="T64" fmla="*/ 350 w 1444"/>
                <a:gd name="T65" fmla="*/ 1270 h 1395"/>
                <a:gd name="T66" fmla="*/ 495 w 1444"/>
                <a:gd name="T67" fmla="*/ 1150 h 1395"/>
                <a:gd name="T68" fmla="*/ 545 w 1444"/>
                <a:gd name="T69" fmla="*/ 1045 h 1395"/>
                <a:gd name="T70" fmla="*/ 635 w 1444"/>
                <a:gd name="T71" fmla="*/ 900 h 1395"/>
                <a:gd name="T72" fmla="*/ 765 w 1444"/>
                <a:gd name="T73" fmla="*/ 790 h 1395"/>
                <a:gd name="T74" fmla="*/ 965 w 1444"/>
                <a:gd name="T75" fmla="*/ 705 h 1395"/>
                <a:gd name="T76" fmla="*/ 1085 w 1444"/>
                <a:gd name="T77" fmla="*/ 710 h 1395"/>
                <a:gd name="T78" fmla="*/ 1080 w 1444"/>
                <a:gd name="T79" fmla="*/ 600 h 1395"/>
                <a:gd name="T80" fmla="*/ 1005 w 1444"/>
                <a:gd name="T81" fmla="*/ 585 h 1395"/>
                <a:gd name="T82" fmla="*/ 795 w 1444"/>
                <a:gd name="T83" fmla="*/ 670 h 1395"/>
                <a:gd name="T84" fmla="*/ 630 w 1444"/>
                <a:gd name="T85" fmla="*/ 710 h 1395"/>
                <a:gd name="T86" fmla="*/ 515 w 1444"/>
                <a:gd name="T87" fmla="*/ 865 h 1395"/>
                <a:gd name="T88" fmla="*/ 500 w 1444"/>
                <a:gd name="T89" fmla="*/ 960 h 1395"/>
                <a:gd name="T90" fmla="*/ 405 w 1444"/>
                <a:gd name="T91" fmla="*/ 1035 h 1395"/>
                <a:gd name="T92" fmla="*/ 350 w 1444"/>
                <a:gd name="T93" fmla="*/ 900 h 139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44"/>
                <a:gd name="T142" fmla="*/ 0 h 1395"/>
                <a:gd name="T143" fmla="*/ 1444 w 1444"/>
                <a:gd name="T144" fmla="*/ 1395 h 139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44" h="1395">
                  <a:moveTo>
                    <a:pt x="350" y="900"/>
                  </a:moveTo>
                  <a:lnTo>
                    <a:pt x="405" y="710"/>
                  </a:lnTo>
                  <a:lnTo>
                    <a:pt x="255" y="855"/>
                  </a:lnTo>
                  <a:lnTo>
                    <a:pt x="110" y="795"/>
                  </a:lnTo>
                  <a:lnTo>
                    <a:pt x="175" y="710"/>
                  </a:lnTo>
                  <a:lnTo>
                    <a:pt x="65" y="655"/>
                  </a:lnTo>
                  <a:lnTo>
                    <a:pt x="0" y="540"/>
                  </a:lnTo>
                  <a:lnTo>
                    <a:pt x="45" y="390"/>
                  </a:lnTo>
                  <a:lnTo>
                    <a:pt x="95" y="375"/>
                  </a:lnTo>
                  <a:lnTo>
                    <a:pt x="120" y="475"/>
                  </a:lnTo>
                  <a:lnTo>
                    <a:pt x="185" y="430"/>
                  </a:lnTo>
                  <a:lnTo>
                    <a:pt x="195" y="310"/>
                  </a:lnTo>
                  <a:lnTo>
                    <a:pt x="260" y="195"/>
                  </a:lnTo>
                  <a:lnTo>
                    <a:pt x="155" y="160"/>
                  </a:lnTo>
                  <a:lnTo>
                    <a:pt x="200" y="0"/>
                  </a:lnTo>
                  <a:lnTo>
                    <a:pt x="350" y="60"/>
                  </a:lnTo>
                  <a:lnTo>
                    <a:pt x="455" y="10"/>
                  </a:lnTo>
                  <a:lnTo>
                    <a:pt x="630" y="55"/>
                  </a:lnTo>
                  <a:lnTo>
                    <a:pt x="785" y="120"/>
                  </a:lnTo>
                  <a:lnTo>
                    <a:pt x="930" y="205"/>
                  </a:lnTo>
                  <a:lnTo>
                    <a:pt x="1190" y="315"/>
                  </a:lnTo>
                  <a:lnTo>
                    <a:pt x="1443" y="436"/>
                  </a:lnTo>
                  <a:lnTo>
                    <a:pt x="1401" y="630"/>
                  </a:lnTo>
                  <a:lnTo>
                    <a:pt x="1444" y="789"/>
                  </a:lnTo>
                  <a:lnTo>
                    <a:pt x="1365" y="1006"/>
                  </a:lnTo>
                  <a:lnTo>
                    <a:pt x="1174" y="1149"/>
                  </a:lnTo>
                  <a:lnTo>
                    <a:pt x="1011" y="1318"/>
                  </a:lnTo>
                  <a:lnTo>
                    <a:pt x="830" y="1380"/>
                  </a:lnTo>
                  <a:lnTo>
                    <a:pt x="735" y="1245"/>
                  </a:lnTo>
                  <a:lnTo>
                    <a:pt x="555" y="1330"/>
                  </a:lnTo>
                  <a:lnTo>
                    <a:pt x="420" y="1395"/>
                  </a:lnTo>
                  <a:lnTo>
                    <a:pt x="350" y="1345"/>
                  </a:lnTo>
                  <a:lnTo>
                    <a:pt x="350" y="1270"/>
                  </a:lnTo>
                  <a:lnTo>
                    <a:pt x="495" y="1150"/>
                  </a:lnTo>
                  <a:lnTo>
                    <a:pt x="545" y="1045"/>
                  </a:lnTo>
                  <a:lnTo>
                    <a:pt x="635" y="900"/>
                  </a:lnTo>
                  <a:lnTo>
                    <a:pt x="765" y="790"/>
                  </a:lnTo>
                  <a:lnTo>
                    <a:pt x="965" y="705"/>
                  </a:lnTo>
                  <a:lnTo>
                    <a:pt x="1085" y="710"/>
                  </a:lnTo>
                  <a:lnTo>
                    <a:pt x="1080" y="600"/>
                  </a:lnTo>
                  <a:lnTo>
                    <a:pt x="1005" y="585"/>
                  </a:lnTo>
                  <a:lnTo>
                    <a:pt x="795" y="670"/>
                  </a:lnTo>
                  <a:lnTo>
                    <a:pt x="630" y="710"/>
                  </a:lnTo>
                  <a:lnTo>
                    <a:pt x="515" y="865"/>
                  </a:lnTo>
                  <a:lnTo>
                    <a:pt x="500" y="960"/>
                  </a:lnTo>
                  <a:lnTo>
                    <a:pt x="405" y="1035"/>
                  </a:lnTo>
                  <a:lnTo>
                    <a:pt x="350" y="900"/>
                  </a:lnTo>
                  <a:close/>
                </a:path>
              </a:pathLst>
            </a:custGeom>
            <a:grpFill/>
            <a:ln w="3175" cmpd="sng">
              <a:solidFill>
                <a:sysClr val="window" lastClr="FFFFFF"/>
              </a:solidFill>
              <a:prstDash val="solid"/>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1" i="0" u="none" strike="noStrike" kern="0" cap="none" spc="0" normalizeH="0" baseline="0" noProof="0">
                <a:ln>
                  <a:noFill/>
                </a:ln>
                <a:solidFill>
                  <a:sysClr val="windowText" lastClr="000000"/>
                </a:solidFill>
                <a:effectLst/>
                <a:uLnTx/>
                <a:uFillTx/>
                <a:latin typeface="+mn-lt"/>
              </a:endParaRPr>
            </a:p>
          </p:txBody>
        </p:sp>
        <p:sp>
          <p:nvSpPr>
            <p:cNvPr id="83" name="Freeform 47">
              <a:extLst>
                <a:ext uri="{FF2B5EF4-FFF2-40B4-BE49-F238E27FC236}">
                  <a16:creationId xmlns:a16="http://schemas.microsoft.com/office/drawing/2014/main" id="{9F95C604-DBE1-4130-90BF-ED51DBEC953C}"/>
                </a:ext>
              </a:extLst>
            </p:cNvPr>
            <p:cNvSpPr>
              <a:spLocks/>
            </p:cNvSpPr>
            <p:nvPr/>
          </p:nvSpPr>
          <p:spPr bwMode="auto">
            <a:xfrm>
              <a:off x="3895785" y="4056308"/>
              <a:ext cx="47611" cy="38841"/>
            </a:xfrm>
            <a:custGeom>
              <a:avLst/>
              <a:gdLst>
                <a:gd name="T0" fmla="*/ 8 w 38"/>
                <a:gd name="T1" fmla="*/ 3 h 31"/>
                <a:gd name="T2" fmla="*/ 0 w 38"/>
                <a:gd name="T3" fmla="*/ 15 h 31"/>
                <a:gd name="T4" fmla="*/ 9 w 38"/>
                <a:gd name="T5" fmla="*/ 26 h 31"/>
                <a:gd name="T6" fmla="*/ 29 w 38"/>
                <a:gd name="T7" fmla="*/ 31 h 31"/>
                <a:gd name="T8" fmla="*/ 38 w 38"/>
                <a:gd name="T9" fmla="*/ 22 h 31"/>
                <a:gd name="T10" fmla="*/ 35 w 38"/>
                <a:gd name="T11" fmla="*/ 6 h 31"/>
                <a:gd name="T12" fmla="*/ 22 w 38"/>
                <a:gd name="T13" fmla="*/ 0 h 31"/>
                <a:gd name="T14" fmla="*/ 8 w 38"/>
                <a:gd name="T15" fmla="*/ 3 h 31"/>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31"/>
                <a:gd name="T26" fmla="*/ 38 w 38"/>
                <a:gd name="T27" fmla="*/ 31 h 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31">
                  <a:moveTo>
                    <a:pt x="8" y="3"/>
                  </a:moveTo>
                  <a:lnTo>
                    <a:pt x="0" y="15"/>
                  </a:lnTo>
                  <a:lnTo>
                    <a:pt x="9" y="26"/>
                  </a:lnTo>
                  <a:lnTo>
                    <a:pt x="29" y="31"/>
                  </a:lnTo>
                  <a:lnTo>
                    <a:pt x="38" y="22"/>
                  </a:lnTo>
                  <a:lnTo>
                    <a:pt x="35" y="6"/>
                  </a:lnTo>
                  <a:lnTo>
                    <a:pt x="22" y="0"/>
                  </a:lnTo>
                  <a:lnTo>
                    <a:pt x="8" y="3"/>
                  </a:lnTo>
                  <a:close/>
                </a:path>
              </a:pathLst>
            </a:custGeom>
            <a:grpFill/>
            <a:ln w="3175" cmpd="sng">
              <a:solidFill>
                <a:sysClr val="window" lastClr="FFFFFF"/>
              </a:solidFill>
              <a:prstDash val="solid"/>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1" i="0" u="none" strike="noStrike" kern="0" cap="none" spc="0" normalizeH="0" baseline="0" noProof="0">
                <a:ln>
                  <a:noFill/>
                </a:ln>
                <a:solidFill>
                  <a:sysClr val="windowText" lastClr="000000"/>
                </a:solidFill>
                <a:effectLst/>
                <a:uLnTx/>
                <a:uFillTx/>
                <a:latin typeface="+mn-lt"/>
              </a:endParaRPr>
            </a:p>
          </p:txBody>
        </p:sp>
        <p:sp>
          <p:nvSpPr>
            <p:cNvPr id="84" name="Freeform 48">
              <a:extLst>
                <a:ext uri="{FF2B5EF4-FFF2-40B4-BE49-F238E27FC236}">
                  <a16:creationId xmlns:a16="http://schemas.microsoft.com/office/drawing/2014/main" id="{D8EAF6F8-B58E-43E6-BB7A-6A88ECD82A6E}"/>
                </a:ext>
              </a:extLst>
            </p:cNvPr>
            <p:cNvSpPr>
              <a:spLocks/>
            </p:cNvSpPr>
            <p:nvPr/>
          </p:nvSpPr>
          <p:spPr bwMode="auto">
            <a:xfrm>
              <a:off x="3954673" y="4076355"/>
              <a:ext cx="47611" cy="33829"/>
            </a:xfrm>
            <a:custGeom>
              <a:avLst/>
              <a:gdLst>
                <a:gd name="T0" fmla="*/ 8 w 38"/>
                <a:gd name="T1" fmla="*/ 3 h 27"/>
                <a:gd name="T2" fmla="*/ 0 w 38"/>
                <a:gd name="T3" fmla="*/ 15 h 27"/>
                <a:gd name="T4" fmla="*/ 12 w 38"/>
                <a:gd name="T5" fmla="*/ 27 h 27"/>
                <a:gd name="T6" fmla="*/ 29 w 38"/>
                <a:gd name="T7" fmla="*/ 24 h 27"/>
                <a:gd name="T8" fmla="*/ 38 w 38"/>
                <a:gd name="T9" fmla="*/ 22 h 27"/>
                <a:gd name="T10" fmla="*/ 35 w 38"/>
                <a:gd name="T11" fmla="*/ 6 h 27"/>
                <a:gd name="T12" fmla="*/ 22 w 38"/>
                <a:gd name="T13" fmla="*/ 0 h 27"/>
                <a:gd name="T14" fmla="*/ 8 w 38"/>
                <a:gd name="T15" fmla="*/ 3 h 27"/>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27"/>
                <a:gd name="T26" fmla="*/ 38 w 38"/>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27">
                  <a:moveTo>
                    <a:pt x="8" y="3"/>
                  </a:moveTo>
                  <a:lnTo>
                    <a:pt x="0" y="15"/>
                  </a:lnTo>
                  <a:lnTo>
                    <a:pt x="12" y="27"/>
                  </a:lnTo>
                  <a:lnTo>
                    <a:pt x="29" y="24"/>
                  </a:lnTo>
                  <a:lnTo>
                    <a:pt x="38" y="22"/>
                  </a:lnTo>
                  <a:lnTo>
                    <a:pt x="35" y="6"/>
                  </a:lnTo>
                  <a:lnTo>
                    <a:pt x="22" y="0"/>
                  </a:lnTo>
                  <a:lnTo>
                    <a:pt x="8" y="3"/>
                  </a:lnTo>
                  <a:close/>
                </a:path>
              </a:pathLst>
            </a:custGeom>
            <a:grpFill/>
            <a:ln w="3175" cmpd="sng">
              <a:solidFill>
                <a:sysClr val="window" lastClr="FFFFFF"/>
              </a:solidFill>
              <a:prstDash val="solid"/>
              <a:round/>
              <a:headEnd/>
              <a:tailEn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200" b="1" i="0" u="none" strike="noStrike" kern="0" cap="none" spc="0" normalizeH="0" baseline="0" noProof="0">
                <a:ln>
                  <a:noFill/>
                </a:ln>
                <a:solidFill>
                  <a:sysClr val="windowText" lastClr="000000"/>
                </a:solidFill>
                <a:effectLst/>
                <a:uLnTx/>
                <a:uFillTx/>
                <a:latin typeface="+mn-lt"/>
              </a:endParaRPr>
            </a:p>
          </p:txBody>
        </p:sp>
      </p:grpSp>
      <p:grpSp>
        <p:nvGrpSpPr>
          <p:cNvPr id="85" name="Group 84">
            <a:extLst>
              <a:ext uri="{FF2B5EF4-FFF2-40B4-BE49-F238E27FC236}">
                <a16:creationId xmlns:a16="http://schemas.microsoft.com/office/drawing/2014/main" id="{D6E04E4D-E5B7-4BB3-A560-0E324E3154B2}"/>
              </a:ext>
            </a:extLst>
          </p:cNvPr>
          <p:cNvGrpSpPr/>
          <p:nvPr/>
        </p:nvGrpSpPr>
        <p:grpSpPr>
          <a:xfrm>
            <a:off x="5756012" y="2599510"/>
            <a:ext cx="1011108" cy="974773"/>
            <a:chOff x="3890773" y="2956243"/>
            <a:chExt cx="1011108" cy="974773"/>
          </a:xfrm>
          <a:solidFill>
            <a:srgbClr val="00B0F0"/>
          </a:solidFill>
        </p:grpSpPr>
        <p:sp>
          <p:nvSpPr>
            <p:cNvPr id="86" name="Freeform 35">
              <a:extLst>
                <a:ext uri="{FF2B5EF4-FFF2-40B4-BE49-F238E27FC236}">
                  <a16:creationId xmlns:a16="http://schemas.microsoft.com/office/drawing/2014/main" id="{67976F50-2247-4E49-A1E9-147C0AD256FB}"/>
                </a:ext>
              </a:extLst>
            </p:cNvPr>
            <p:cNvSpPr>
              <a:spLocks/>
            </p:cNvSpPr>
            <p:nvPr/>
          </p:nvSpPr>
          <p:spPr bwMode="auto">
            <a:xfrm>
              <a:off x="4123817" y="3404789"/>
              <a:ext cx="43853" cy="58888"/>
            </a:xfrm>
            <a:custGeom>
              <a:avLst/>
              <a:gdLst>
                <a:gd name="T0" fmla="*/ 9 w 35"/>
                <a:gd name="T1" fmla="*/ 21 h 47"/>
                <a:gd name="T2" fmla="*/ 0 w 35"/>
                <a:gd name="T3" fmla="*/ 36 h 47"/>
                <a:gd name="T4" fmla="*/ 14 w 35"/>
                <a:gd name="T5" fmla="*/ 47 h 47"/>
                <a:gd name="T6" fmla="*/ 27 w 35"/>
                <a:gd name="T7" fmla="*/ 39 h 47"/>
                <a:gd name="T8" fmla="*/ 35 w 35"/>
                <a:gd name="T9" fmla="*/ 14 h 47"/>
                <a:gd name="T10" fmla="*/ 30 w 35"/>
                <a:gd name="T11" fmla="*/ 0 h 47"/>
                <a:gd name="T12" fmla="*/ 9 w 35"/>
                <a:gd name="T13" fmla="*/ 21 h 47"/>
                <a:gd name="T14" fmla="*/ 0 60000 65536"/>
                <a:gd name="T15" fmla="*/ 0 60000 65536"/>
                <a:gd name="T16" fmla="*/ 0 60000 65536"/>
                <a:gd name="T17" fmla="*/ 0 60000 65536"/>
                <a:gd name="T18" fmla="*/ 0 60000 65536"/>
                <a:gd name="T19" fmla="*/ 0 60000 65536"/>
                <a:gd name="T20" fmla="*/ 0 60000 65536"/>
                <a:gd name="T21" fmla="*/ 0 w 35"/>
                <a:gd name="T22" fmla="*/ 0 h 47"/>
                <a:gd name="T23" fmla="*/ 35 w 35"/>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7">
                  <a:moveTo>
                    <a:pt x="9" y="21"/>
                  </a:moveTo>
                  <a:lnTo>
                    <a:pt x="0" y="36"/>
                  </a:lnTo>
                  <a:lnTo>
                    <a:pt x="14" y="47"/>
                  </a:lnTo>
                  <a:lnTo>
                    <a:pt x="27" y="39"/>
                  </a:lnTo>
                  <a:lnTo>
                    <a:pt x="35" y="14"/>
                  </a:lnTo>
                  <a:lnTo>
                    <a:pt x="30" y="0"/>
                  </a:lnTo>
                  <a:lnTo>
                    <a:pt x="9" y="21"/>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87" name="Freeform 37">
              <a:extLst>
                <a:ext uri="{FF2B5EF4-FFF2-40B4-BE49-F238E27FC236}">
                  <a16:creationId xmlns:a16="http://schemas.microsoft.com/office/drawing/2014/main" id="{3F4BA7AC-52DC-431A-8DA1-45E6BDCDCD00}"/>
                </a:ext>
              </a:extLst>
            </p:cNvPr>
            <p:cNvSpPr>
              <a:spLocks/>
            </p:cNvSpPr>
            <p:nvPr/>
          </p:nvSpPr>
          <p:spPr bwMode="auto">
            <a:xfrm>
              <a:off x="4176439" y="3349661"/>
              <a:ext cx="58888" cy="50117"/>
            </a:xfrm>
            <a:custGeom>
              <a:avLst/>
              <a:gdLst>
                <a:gd name="T0" fmla="*/ 13 w 47"/>
                <a:gd name="T1" fmla="*/ 21 h 40"/>
                <a:gd name="T2" fmla="*/ 0 w 47"/>
                <a:gd name="T3" fmla="*/ 35 h 40"/>
                <a:gd name="T4" fmla="*/ 11 w 47"/>
                <a:gd name="T5" fmla="*/ 40 h 40"/>
                <a:gd name="T6" fmla="*/ 24 w 47"/>
                <a:gd name="T7" fmla="*/ 29 h 40"/>
                <a:gd name="T8" fmla="*/ 47 w 47"/>
                <a:gd name="T9" fmla="*/ 10 h 40"/>
                <a:gd name="T10" fmla="*/ 34 w 47"/>
                <a:gd name="T11" fmla="*/ 0 h 40"/>
                <a:gd name="T12" fmla="*/ 13 w 47"/>
                <a:gd name="T13" fmla="*/ 21 h 40"/>
                <a:gd name="T14" fmla="*/ 0 60000 65536"/>
                <a:gd name="T15" fmla="*/ 0 60000 65536"/>
                <a:gd name="T16" fmla="*/ 0 60000 65536"/>
                <a:gd name="T17" fmla="*/ 0 60000 65536"/>
                <a:gd name="T18" fmla="*/ 0 60000 65536"/>
                <a:gd name="T19" fmla="*/ 0 60000 65536"/>
                <a:gd name="T20" fmla="*/ 0 60000 65536"/>
                <a:gd name="T21" fmla="*/ 0 w 47"/>
                <a:gd name="T22" fmla="*/ 0 h 40"/>
                <a:gd name="T23" fmla="*/ 47 w 47"/>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40">
                  <a:moveTo>
                    <a:pt x="13" y="21"/>
                  </a:moveTo>
                  <a:lnTo>
                    <a:pt x="0" y="35"/>
                  </a:lnTo>
                  <a:lnTo>
                    <a:pt x="11" y="40"/>
                  </a:lnTo>
                  <a:lnTo>
                    <a:pt x="24" y="29"/>
                  </a:lnTo>
                  <a:lnTo>
                    <a:pt x="47" y="10"/>
                  </a:lnTo>
                  <a:lnTo>
                    <a:pt x="34" y="0"/>
                  </a:lnTo>
                  <a:lnTo>
                    <a:pt x="13" y="21"/>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88" name="Freeform 33">
              <a:extLst>
                <a:ext uri="{FF2B5EF4-FFF2-40B4-BE49-F238E27FC236}">
                  <a16:creationId xmlns:a16="http://schemas.microsoft.com/office/drawing/2014/main" id="{66FC44DF-571D-4762-9630-5E85442DFC13}"/>
                </a:ext>
              </a:extLst>
            </p:cNvPr>
            <p:cNvSpPr>
              <a:spLocks/>
            </p:cNvSpPr>
            <p:nvPr/>
          </p:nvSpPr>
          <p:spPr bwMode="auto">
            <a:xfrm>
              <a:off x="4428277" y="3146687"/>
              <a:ext cx="90210" cy="65152"/>
            </a:xfrm>
            <a:custGeom>
              <a:avLst/>
              <a:gdLst>
                <a:gd name="T0" fmla="*/ 29 w 72"/>
                <a:gd name="T1" fmla="*/ 16 h 52"/>
                <a:gd name="T2" fmla="*/ 0 w 72"/>
                <a:gd name="T3" fmla="*/ 41 h 52"/>
                <a:gd name="T4" fmla="*/ 15 w 72"/>
                <a:gd name="T5" fmla="*/ 52 h 52"/>
                <a:gd name="T6" fmla="*/ 42 w 72"/>
                <a:gd name="T7" fmla="*/ 40 h 52"/>
                <a:gd name="T8" fmla="*/ 72 w 72"/>
                <a:gd name="T9" fmla="*/ 31 h 52"/>
                <a:gd name="T10" fmla="*/ 63 w 72"/>
                <a:gd name="T11" fmla="*/ 14 h 52"/>
                <a:gd name="T12" fmla="*/ 46 w 72"/>
                <a:gd name="T13" fmla="*/ 0 h 52"/>
                <a:gd name="T14" fmla="*/ 29 w 72"/>
                <a:gd name="T15" fmla="*/ 16 h 5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52"/>
                <a:gd name="T26" fmla="*/ 72 w 72"/>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52">
                  <a:moveTo>
                    <a:pt x="29" y="16"/>
                  </a:moveTo>
                  <a:lnTo>
                    <a:pt x="0" y="41"/>
                  </a:lnTo>
                  <a:lnTo>
                    <a:pt x="15" y="52"/>
                  </a:lnTo>
                  <a:lnTo>
                    <a:pt x="42" y="40"/>
                  </a:lnTo>
                  <a:lnTo>
                    <a:pt x="72" y="31"/>
                  </a:lnTo>
                  <a:lnTo>
                    <a:pt x="63" y="14"/>
                  </a:lnTo>
                  <a:lnTo>
                    <a:pt x="46" y="0"/>
                  </a:lnTo>
                  <a:lnTo>
                    <a:pt x="29" y="16"/>
                  </a:lnTo>
                  <a:close/>
                </a:path>
              </a:pathLst>
            </a:custGeom>
            <a:grpFill/>
            <a:ln w="3175" cmpd="sng">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89" name="Freeform 34">
              <a:extLst>
                <a:ext uri="{FF2B5EF4-FFF2-40B4-BE49-F238E27FC236}">
                  <a16:creationId xmlns:a16="http://schemas.microsoft.com/office/drawing/2014/main" id="{0FF00CE4-D6A8-46F4-8CE0-E86C4DA6907D}"/>
                </a:ext>
              </a:extLst>
            </p:cNvPr>
            <p:cNvSpPr>
              <a:spLocks/>
            </p:cNvSpPr>
            <p:nvPr/>
          </p:nvSpPr>
          <p:spPr bwMode="auto">
            <a:xfrm>
              <a:off x="4445818" y="3110353"/>
              <a:ext cx="50117" cy="35082"/>
            </a:xfrm>
            <a:custGeom>
              <a:avLst/>
              <a:gdLst>
                <a:gd name="T0" fmla="*/ 13 w 40"/>
                <a:gd name="T1" fmla="*/ 3 h 28"/>
                <a:gd name="T2" fmla="*/ 0 w 40"/>
                <a:gd name="T3" fmla="*/ 15 h 28"/>
                <a:gd name="T4" fmla="*/ 6 w 40"/>
                <a:gd name="T5" fmla="*/ 28 h 28"/>
                <a:gd name="T6" fmla="*/ 34 w 40"/>
                <a:gd name="T7" fmla="*/ 16 h 28"/>
                <a:gd name="T8" fmla="*/ 40 w 40"/>
                <a:gd name="T9" fmla="*/ 6 h 28"/>
                <a:gd name="T10" fmla="*/ 27 w 40"/>
                <a:gd name="T11" fmla="*/ 0 h 28"/>
                <a:gd name="T12" fmla="*/ 13 w 40"/>
                <a:gd name="T13" fmla="*/ 3 h 28"/>
                <a:gd name="T14" fmla="*/ 0 60000 65536"/>
                <a:gd name="T15" fmla="*/ 0 60000 65536"/>
                <a:gd name="T16" fmla="*/ 0 60000 65536"/>
                <a:gd name="T17" fmla="*/ 0 60000 65536"/>
                <a:gd name="T18" fmla="*/ 0 60000 65536"/>
                <a:gd name="T19" fmla="*/ 0 60000 65536"/>
                <a:gd name="T20" fmla="*/ 0 60000 65536"/>
                <a:gd name="T21" fmla="*/ 0 w 40"/>
                <a:gd name="T22" fmla="*/ 0 h 28"/>
                <a:gd name="T23" fmla="*/ 40 w 40"/>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8">
                  <a:moveTo>
                    <a:pt x="13" y="3"/>
                  </a:moveTo>
                  <a:lnTo>
                    <a:pt x="0" y="15"/>
                  </a:lnTo>
                  <a:lnTo>
                    <a:pt x="6" y="28"/>
                  </a:lnTo>
                  <a:lnTo>
                    <a:pt x="34" y="16"/>
                  </a:lnTo>
                  <a:lnTo>
                    <a:pt x="40" y="6"/>
                  </a:lnTo>
                  <a:lnTo>
                    <a:pt x="27" y="0"/>
                  </a:lnTo>
                  <a:lnTo>
                    <a:pt x="13" y="3"/>
                  </a:lnTo>
                  <a:close/>
                </a:path>
              </a:pathLst>
            </a:custGeom>
            <a:grpFill/>
            <a:ln w="3175" cmpd="sng">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90" name="Freeform 36">
              <a:extLst>
                <a:ext uri="{FF2B5EF4-FFF2-40B4-BE49-F238E27FC236}">
                  <a16:creationId xmlns:a16="http://schemas.microsoft.com/office/drawing/2014/main" id="{EACFB401-D699-4BFA-A463-4BB163314F01}"/>
                </a:ext>
              </a:extLst>
            </p:cNvPr>
            <p:cNvSpPr>
              <a:spLocks/>
            </p:cNvSpPr>
            <p:nvPr/>
          </p:nvSpPr>
          <p:spPr bwMode="auto">
            <a:xfrm>
              <a:off x="4364378" y="3201816"/>
              <a:ext cx="43853" cy="32576"/>
            </a:xfrm>
            <a:custGeom>
              <a:avLst/>
              <a:gdLst>
                <a:gd name="T0" fmla="*/ 8 w 35"/>
                <a:gd name="T1" fmla="*/ 3 h 26"/>
                <a:gd name="T2" fmla="*/ 0 w 35"/>
                <a:gd name="T3" fmla="*/ 15 h 26"/>
                <a:gd name="T4" fmla="*/ 9 w 35"/>
                <a:gd name="T5" fmla="*/ 26 h 26"/>
                <a:gd name="T6" fmla="*/ 29 w 35"/>
                <a:gd name="T7" fmla="*/ 16 h 26"/>
                <a:gd name="T8" fmla="*/ 35 w 35"/>
                <a:gd name="T9" fmla="*/ 6 h 26"/>
                <a:gd name="T10" fmla="*/ 22 w 35"/>
                <a:gd name="T11" fmla="*/ 0 h 26"/>
                <a:gd name="T12" fmla="*/ 8 w 35"/>
                <a:gd name="T13" fmla="*/ 3 h 26"/>
                <a:gd name="T14" fmla="*/ 0 60000 65536"/>
                <a:gd name="T15" fmla="*/ 0 60000 65536"/>
                <a:gd name="T16" fmla="*/ 0 60000 65536"/>
                <a:gd name="T17" fmla="*/ 0 60000 65536"/>
                <a:gd name="T18" fmla="*/ 0 60000 65536"/>
                <a:gd name="T19" fmla="*/ 0 60000 65536"/>
                <a:gd name="T20" fmla="*/ 0 60000 65536"/>
                <a:gd name="T21" fmla="*/ 0 w 35"/>
                <a:gd name="T22" fmla="*/ 0 h 26"/>
                <a:gd name="T23" fmla="*/ 35 w 35"/>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6">
                  <a:moveTo>
                    <a:pt x="8" y="3"/>
                  </a:moveTo>
                  <a:lnTo>
                    <a:pt x="0" y="15"/>
                  </a:lnTo>
                  <a:lnTo>
                    <a:pt x="9" y="26"/>
                  </a:lnTo>
                  <a:lnTo>
                    <a:pt x="29" y="16"/>
                  </a:lnTo>
                  <a:lnTo>
                    <a:pt x="35" y="6"/>
                  </a:lnTo>
                  <a:lnTo>
                    <a:pt x="22" y="0"/>
                  </a:lnTo>
                  <a:lnTo>
                    <a:pt x="8" y="3"/>
                  </a:lnTo>
                  <a:close/>
                </a:path>
              </a:pathLst>
            </a:custGeom>
            <a:grpFill/>
            <a:ln w="3175" cmpd="sng">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91" name="Freeform 7">
              <a:extLst>
                <a:ext uri="{FF2B5EF4-FFF2-40B4-BE49-F238E27FC236}">
                  <a16:creationId xmlns:a16="http://schemas.microsoft.com/office/drawing/2014/main" id="{0EED4FC9-32F0-46F6-A182-24EFA29B3F5A}"/>
                </a:ext>
              </a:extLst>
            </p:cNvPr>
            <p:cNvSpPr>
              <a:spLocks/>
            </p:cNvSpPr>
            <p:nvPr/>
          </p:nvSpPr>
          <p:spPr bwMode="auto">
            <a:xfrm>
              <a:off x="4484658" y="2956243"/>
              <a:ext cx="417223" cy="580103"/>
            </a:xfrm>
            <a:custGeom>
              <a:avLst/>
              <a:gdLst>
                <a:gd name="T0" fmla="*/ 1666 w 1666"/>
                <a:gd name="T1" fmla="*/ 2316 h 2316"/>
                <a:gd name="T2" fmla="*/ 1515 w 1666"/>
                <a:gd name="T3" fmla="*/ 2265 h 2316"/>
                <a:gd name="T4" fmla="*/ 1346 w 1666"/>
                <a:gd name="T5" fmla="*/ 2255 h 2316"/>
                <a:gd name="T6" fmla="*/ 1150 w 1666"/>
                <a:gd name="T7" fmla="*/ 1953 h 2316"/>
                <a:gd name="T8" fmla="*/ 1006 w 1666"/>
                <a:gd name="T9" fmla="*/ 1850 h 2316"/>
                <a:gd name="T10" fmla="*/ 866 w 1666"/>
                <a:gd name="T11" fmla="*/ 1832 h 2316"/>
                <a:gd name="T12" fmla="*/ 705 w 1666"/>
                <a:gd name="T13" fmla="*/ 1820 h 2316"/>
                <a:gd name="T14" fmla="*/ 571 w 1666"/>
                <a:gd name="T15" fmla="*/ 1953 h 2316"/>
                <a:gd name="T16" fmla="*/ 555 w 1666"/>
                <a:gd name="T17" fmla="*/ 2115 h 2316"/>
                <a:gd name="T18" fmla="*/ 371 w 1666"/>
                <a:gd name="T19" fmla="*/ 2297 h 2316"/>
                <a:gd name="T20" fmla="*/ 145 w 1666"/>
                <a:gd name="T21" fmla="*/ 2115 h 2316"/>
                <a:gd name="T22" fmla="*/ 115 w 1666"/>
                <a:gd name="T23" fmla="*/ 1710 h 2316"/>
                <a:gd name="T24" fmla="*/ 295 w 1666"/>
                <a:gd name="T25" fmla="*/ 1605 h 2316"/>
                <a:gd name="T26" fmla="*/ 355 w 1666"/>
                <a:gd name="T27" fmla="*/ 1475 h 2316"/>
                <a:gd name="T28" fmla="*/ 310 w 1666"/>
                <a:gd name="T29" fmla="*/ 1235 h 2316"/>
                <a:gd name="T30" fmla="*/ 190 w 1666"/>
                <a:gd name="T31" fmla="*/ 1275 h 2316"/>
                <a:gd name="T32" fmla="*/ 0 w 1666"/>
                <a:gd name="T33" fmla="*/ 1335 h 2316"/>
                <a:gd name="T34" fmla="*/ 10 w 1666"/>
                <a:gd name="T35" fmla="*/ 1025 h 2316"/>
                <a:gd name="T36" fmla="*/ 130 w 1666"/>
                <a:gd name="T37" fmla="*/ 1005 h 2316"/>
                <a:gd name="T38" fmla="*/ 165 w 1666"/>
                <a:gd name="T39" fmla="*/ 1125 h 2316"/>
                <a:gd name="T40" fmla="*/ 270 w 1666"/>
                <a:gd name="T41" fmla="*/ 1055 h 2316"/>
                <a:gd name="T42" fmla="*/ 235 w 1666"/>
                <a:gd name="T43" fmla="*/ 960 h 2316"/>
                <a:gd name="T44" fmla="*/ 450 w 1666"/>
                <a:gd name="T45" fmla="*/ 815 h 2316"/>
                <a:gd name="T46" fmla="*/ 510 w 1666"/>
                <a:gd name="T47" fmla="*/ 930 h 2316"/>
                <a:gd name="T48" fmla="*/ 525 w 1666"/>
                <a:gd name="T49" fmla="*/ 1080 h 2316"/>
                <a:gd name="T50" fmla="*/ 640 w 1666"/>
                <a:gd name="T51" fmla="*/ 1130 h 2316"/>
                <a:gd name="T52" fmla="*/ 745 w 1666"/>
                <a:gd name="T53" fmla="*/ 990 h 2316"/>
                <a:gd name="T54" fmla="*/ 640 w 1666"/>
                <a:gd name="T55" fmla="*/ 950 h 2316"/>
                <a:gd name="T56" fmla="*/ 610 w 1666"/>
                <a:gd name="T57" fmla="*/ 890 h 2316"/>
                <a:gd name="T58" fmla="*/ 600 w 1666"/>
                <a:gd name="T59" fmla="*/ 785 h 2316"/>
                <a:gd name="T60" fmla="*/ 660 w 1666"/>
                <a:gd name="T61" fmla="*/ 705 h 2316"/>
                <a:gd name="T62" fmla="*/ 490 w 1666"/>
                <a:gd name="T63" fmla="*/ 710 h 2316"/>
                <a:gd name="T64" fmla="*/ 465 w 1666"/>
                <a:gd name="T65" fmla="*/ 665 h 2316"/>
                <a:gd name="T66" fmla="*/ 565 w 1666"/>
                <a:gd name="T67" fmla="*/ 590 h 2316"/>
                <a:gd name="T68" fmla="*/ 700 w 1666"/>
                <a:gd name="T69" fmla="*/ 545 h 2316"/>
                <a:gd name="T70" fmla="*/ 780 w 1666"/>
                <a:gd name="T71" fmla="*/ 315 h 2316"/>
                <a:gd name="T72" fmla="*/ 970 w 1666"/>
                <a:gd name="T73" fmla="*/ 0 h 2316"/>
                <a:gd name="T74" fmla="*/ 1095 w 1666"/>
                <a:gd name="T75" fmla="*/ 110 h 2316"/>
                <a:gd name="T76" fmla="*/ 975 w 1666"/>
                <a:gd name="T77" fmla="*/ 530 h 2316"/>
                <a:gd name="T78" fmla="*/ 895 w 1666"/>
                <a:gd name="T79" fmla="*/ 660 h 2316"/>
                <a:gd name="T80" fmla="*/ 795 w 1666"/>
                <a:gd name="T81" fmla="*/ 725 h 2316"/>
                <a:gd name="T82" fmla="*/ 735 w 1666"/>
                <a:gd name="T83" fmla="*/ 975 h 2316"/>
                <a:gd name="T84" fmla="*/ 870 w 1666"/>
                <a:gd name="T85" fmla="*/ 1050 h 2316"/>
                <a:gd name="T86" fmla="*/ 970 w 1666"/>
                <a:gd name="T87" fmla="*/ 1040 h 2316"/>
                <a:gd name="T88" fmla="*/ 1105 w 1666"/>
                <a:gd name="T89" fmla="*/ 1160 h 2316"/>
                <a:gd name="T90" fmla="*/ 1320 w 1666"/>
                <a:gd name="T91" fmla="*/ 1235 h 2316"/>
                <a:gd name="T92" fmla="*/ 1390 w 1666"/>
                <a:gd name="T93" fmla="*/ 1320 h 2316"/>
                <a:gd name="T94" fmla="*/ 1612 w 1666"/>
                <a:gd name="T95" fmla="*/ 1382 h 2316"/>
                <a:gd name="T96" fmla="*/ 1640 w 1666"/>
                <a:gd name="T97" fmla="*/ 1580 h 2316"/>
                <a:gd name="T98" fmla="*/ 1618 w 1666"/>
                <a:gd name="T99" fmla="*/ 1827 h 2316"/>
                <a:gd name="T100" fmla="*/ 1620 w 1666"/>
                <a:gd name="T101" fmla="*/ 2075 h 2316"/>
                <a:gd name="T102" fmla="*/ 1666 w 1666"/>
                <a:gd name="T103" fmla="*/ 2316 h 23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66"/>
                <a:gd name="T157" fmla="*/ 0 h 2316"/>
                <a:gd name="T158" fmla="*/ 1666 w 1666"/>
                <a:gd name="T159" fmla="*/ 2316 h 23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66" h="2316">
                  <a:moveTo>
                    <a:pt x="1666" y="2316"/>
                  </a:moveTo>
                  <a:lnTo>
                    <a:pt x="1515" y="2265"/>
                  </a:lnTo>
                  <a:lnTo>
                    <a:pt x="1346" y="2255"/>
                  </a:lnTo>
                  <a:lnTo>
                    <a:pt x="1150" y="1953"/>
                  </a:lnTo>
                  <a:lnTo>
                    <a:pt x="1006" y="1850"/>
                  </a:lnTo>
                  <a:lnTo>
                    <a:pt x="866" y="1832"/>
                  </a:lnTo>
                  <a:lnTo>
                    <a:pt x="705" y="1820"/>
                  </a:lnTo>
                  <a:lnTo>
                    <a:pt x="571" y="1953"/>
                  </a:lnTo>
                  <a:lnTo>
                    <a:pt x="555" y="2115"/>
                  </a:lnTo>
                  <a:lnTo>
                    <a:pt x="371" y="2297"/>
                  </a:lnTo>
                  <a:lnTo>
                    <a:pt x="145" y="2115"/>
                  </a:lnTo>
                  <a:lnTo>
                    <a:pt x="115" y="1710"/>
                  </a:lnTo>
                  <a:lnTo>
                    <a:pt x="295" y="1605"/>
                  </a:lnTo>
                  <a:lnTo>
                    <a:pt x="355" y="1475"/>
                  </a:lnTo>
                  <a:lnTo>
                    <a:pt x="310" y="1235"/>
                  </a:lnTo>
                  <a:lnTo>
                    <a:pt x="190" y="1275"/>
                  </a:lnTo>
                  <a:lnTo>
                    <a:pt x="0" y="1335"/>
                  </a:lnTo>
                  <a:lnTo>
                    <a:pt x="10" y="1025"/>
                  </a:lnTo>
                  <a:lnTo>
                    <a:pt x="130" y="1005"/>
                  </a:lnTo>
                  <a:lnTo>
                    <a:pt x="165" y="1125"/>
                  </a:lnTo>
                  <a:lnTo>
                    <a:pt x="270" y="1055"/>
                  </a:lnTo>
                  <a:lnTo>
                    <a:pt x="235" y="960"/>
                  </a:lnTo>
                  <a:lnTo>
                    <a:pt x="450" y="815"/>
                  </a:lnTo>
                  <a:lnTo>
                    <a:pt x="510" y="930"/>
                  </a:lnTo>
                  <a:lnTo>
                    <a:pt x="525" y="1080"/>
                  </a:lnTo>
                  <a:lnTo>
                    <a:pt x="640" y="1130"/>
                  </a:lnTo>
                  <a:lnTo>
                    <a:pt x="745" y="990"/>
                  </a:lnTo>
                  <a:lnTo>
                    <a:pt x="640" y="950"/>
                  </a:lnTo>
                  <a:lnTo>
                    <a:pt x="610" y="890"/>
                  </a:lnTo>
                  <a:lnTo>
                    <a:pt x="600" y="785"/>
                  </a:lnTo>
                  <a:lnTo>
                    <a:pt x="660" y="705"/>
                  </a:lnTo>
                  <a:lnTo>
                    <a:pt x="490" y="710"/>
                  </a:lnTo>
                  <a:lnTo>
                    <a:pt x="465" y="665"/>
                  </a:lnTo>
                  <a:lnTo>
                    <a:pt x="565" y="590"/>
                  </a:lnTo>
                  <a:lnTo>
                    <a:pt x="700" y="545"/>
                  </a:lnTo>
                  <a:lnTo>
                    <a:pt x="780" y="315"/>
                  </a:lnTo>
                  <a:lnTo>
                    <a:pt x="970" y="0"/>
                  </a:lnTo>
                  <a:lnTo>
                    <a:pt x="1095" y="110"/>
                  </a:lnTo>
                  <a:lnTo>
                    <a:pt x="975" y="530"/>
                  </a:lnTo>
                  <a:lnTo>
                    <a:pt x="895" y="660"/>
                  </a:lnTo>
                  <a:lnTo>
                    <a:pt x="795" y="725"/>
                  </a:lnTo>
                  <a:lnTo>
                    <a:pt x="735" y="975"/>
                  </a:lnTo>
                  <a:lnTo>
                    <a:pt x="870" y="1050"/>
                  </a:lnTo>
                  <a:lnTo>
                    <a:pt x="970" y="1040"/>
                  </a:lnTo>
                  <a:lnTo>
                    <a:pt x="1105" y="1160"/>
                  </a:lnTo>
                  <a:lnTo>
                    <a:pt x="1320" y="1235"/>
                  </a:lnTo>
                  <a:lnTo>
                    <a:pt x="1390" y="1320"/>
                  </a:lnTo>
                  <a:lnTo>
                    <a:pt x="1612" y="1382"/>
                  </a:lnTo>
                  <a:lnTo>
                    <a:pt x="1640" y="1580"/>
                  </a:lnTo>
                  <a:lnTo>
                    <a:pt x="1618" y="1827"/>
                  </a:lnTo>
                  <a:lnTo>
                    <a:pt x="1620" y="2075"/>
                  </a:lnTo>
                  <a:lnTo>
                    <a:pt x="1666" y="2316"/>
                  </a:lnTo>
                  <a:close/>
                </a:path>
              </a:pathLst>
            </a:custGeom>
            <a:grpFill/>
            <a:ln w="3175" cmpd="sng">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92" name="Freeform 10">
              <a:extLst>
                <a:ext uri="{FF2B5EF4-FFF2-40B4-BE49-F238E27FC236}">
                  <a16:creationId xmlns:a16="http://schemas.microsoft.com/office/drawing/2014/main" id="{46D00F62-934E-4433-9E56-C8362BB9AF6B}"/>
                </a:ext>
              </a:extLst>
            </p:cNvPr>
            <p:cNvSpPr>
              <a:spLocks/>
            </p:cNvSpPr>
            <p:nvPr/>
          </p:nvSpPr>
          <p:spPr bwMode="auto">
            <a:xfrm>
              <a:off x="4036112" y="3235645"/>
              <a:ext cx="537504" cy="334530"/>
            </a:xfrm>
            <a:custGeom>
              <a:avLst/>
              <a:gdLst>
                <a:gd name="T0" fmla="*/ 171 w 2145"/>
                <a:gd name="T1" fmla="*/ 1245 h 1335"/>
                <a:gd name="T2" fmla="*/ 498 w 2145"/>
                <a:gd name="T3" fmla="*/ 1285 h 1335"/>
                <a:gd name="T4" fmla="*/ 680 w 2145"/>
                <a:gd name="T5" fmla="*/ 1335 h 1335"/>
                <a:gd name="T6" fmla="*/ 1080 w 2145"/>
                <a:gd name="T7" fmla="*/ 1215 h 1335"/>
                <a:gd name="T8" fmla="*/ 1515 w 2145"/>
                <a:gd name="T9" fmla="*/ 955 h 1335"/>
                <a:gd name="T10" fmla="*/ 1903 w 2145"/>
                <a:gd name="T11" fmla="*/ 594 h 1335"/>
                <a:gd name="T12" fmla="*/ 2145 w 2145"/>
                <a:gd name="T13" fmla="*/ 360 h 1335"/>
                <a:gd name="T14" fmla="*/ 1792 w 2145"/>
                <a:gd name="T15" fmla="*/ 219 h 1335"/>
                <a:gd name="T16" fmla="*/ 1710 w 2145"/>
                <a:gd name="T17" fmla="*/ 45 h 1335"/>
                <a:gd name="T18" fmla="*/ 1550 w 2145"/>
                <a:gd name="T19" fmla="*/ 265 h 1335"/>
                <a:gd name="T20" fmla="*/ 1475 w 2145"/>
                <a:gd name="T21" fmla="*/ 420 h 1335"/>
                <a:gd name="T22" fmla="*/ 1455 w 2145"/>
                <a:gd name="T23" fmla="*/ 570 h 1335"/>
                <a:gd name="T24" fmla="*/ 1130 w 2145"/>
                <a:gd name="T25" fmla="*/ 390 h 1335"/>
                <a:gd name="T26" fmla="*/ 1445 w 2145"/>
                <a:gd name="T27" fmla="*/ 375 h 1335"/>
                <a:gd name="T28" fmla="*/ 1470 w 2145"/>
                <a:gd name="T29" fmla="*/ 280 h 1335"/>
                <a:gd name="T30" fmla="*/ 1505 w 2145"/>
                <a:gd name="T31" fmla="*/ 210 h 1335"/>
                <a:gd name="T32" fmla="*/ 1590 w 2145"/>
                <a:gd name="T33" fmla="*/ 0 h 1335"/>
                <a:gd name="T34" fmla="*/ 1430 w 2145"/>
                <a:gd name="T35" fmla="*/ 85 h 1335"/>
                <a:gd name="T36" fmla="*/ 1115 w 2145"/>
                <a:gd name="T37" fmla="*/ 340 h 1335"/>
                <a:gd name="T38" fmla="*/ 810 w 2145"/>
                <a:gd name="T39" fmla="*/ 400 h 1335"/>
                <a:gd name="T40" fmla="*/ 930 w 2145"/>
                <a:gd name="T41" fmla="*/ 610 h 1335"/>
                <a:gd name="T42" fmla="*/ 1365 w 2145"/>
                <a:gd name="T43" fmla="*/ 660 h 1335"/>
                <a:gd name="T44" fmla="*/ 960 w 2145"/>
                <a:gd name="T45" fmla="*/ 705 h 1335"/>
                <a:gd name="T46" fmla="*/ 770 w 2145"/>
                <a:gd name="T47" fmla="*/ 660 h 1335"/>
                <a:gd name="T48" fmla="*/ 545 w 2145"/>
                <a:gd name="T49" fmla="*/ 820 h 1335"/>
                <a:gd name="T50" fmla="*/ 825 w 2145"/>
                <a:gd name="T51" fmla="*/ 1020 h 1335"/>
                <a:gd name="T52" fmla="*/ 945 w 2145"/>
                <a:gd name="T53" fmla="*/ 1075 h 1335"/>
                <a:gd name="T54" fmla="*/ 800 w 2145"/>
                <a:gd name="T55" fmla="*/ 1180 h 1335"/>
                <a:gd name="T56" fmla="*/ 735 w 2145"/>
                <a:gd name="T57" fmla="*/ 1030 h 1335"/>
                <a:gd name="T58" fmla="*/ 530 w 2145"/>
                <a:gd name="T59" fmla="*/ 1005 h 1335"/>
                <a:gd name="T60" fmla="*/ 435 w 2145"/>
                <a:gd name="T61" fmla="*/ 970 h 1335"/>
                <a:gd name="T62" fmla="*/ 305 w 2145"/>
                <a:gd name="T63" fmla="*/ 1260 h 1335"/>
                <a:gd name="T64" fmla="*/ 255 w 2145"/>
                <a:gd name="T65" fmla="*/ 1110 h 1335"/>
                <a:gd name="T66" fmla="*/ 45 w 2145"/>
                <a:gd name="T67" fmla="*/ 1110 h 13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45"/>
                <a:gd name="T103" fmla="*/ 0 h 1335"/>
                <a:gd name="T104" fmla="*/ 2145 w 2145"/>
                <a:gd name="T105" fmla="*/ 1335 h 133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45" h="1335">
                  <a:moveTo>
                    <a:pt x="0" y="1186"/>
                  </a:moveTo>
                  <a:lnTo>
                    <a:pt x="171" y="1245"/>
                  </a:lnTo>
                  <a:lnTo>
                    <a:pt x="306" y="1260"/>
                  </a:lnTo>
                  <a:lnTo>
                    <a:pt x="498" y="1285"/>
                  </a:lnTo>
                  <a:lnTo>
                    <a:pt x="618" y="1200"/>
                  </a:lnTo>
                  <a:lnTo>
                    <a:pt x="680" y="1335"/>
                  </a:lnTo>
                  <a:lnTo>
                    <a:pt x="963" y="1290"/>
                  </a:lnTo>
                  <a:lnTo>
                    <a:pt x="1080" y="1215"/>
                  </a:lnTo>
                  <a:lnTo>
                    <a:pt x="1290" y="1135"/>
                  </a:lnTo>
                  <a:lnTo>
                    <a:pt x="1515" y="955"/>
                  </a:lnTo>
                  <a:lnTo>
                    <a:pt x="1935" y="1000"/>
                  </a:lnTo>
                  <a:lnTo>
                    <a:pt x="1903" y="594"/>
                  </a:lnTo>
                  <a:lnTo>
                    <a:pt x="2086" y="490"/>
                  </a:lnTo>
                  <a:lnTo>
                    <a:pt x="2145" y="360"/>
                  </a:lnTo>
                  <a:lnTo>
                    <a:pt x="2100" y="120"/>
                  </a:lnTo>
                  <a:lnTo>
                    <a:pt x="1792" y="219"/>
                  </a:lnTo>
                  <a:lnTo>
                    <a:pt x="1794" y="27"/>
                  </a:lnTo>
                  <a:lnTo>
                    <a:pt x="1710" y="45"/>
                  </a:lnTo>
                  <a:lnTo>
                    <a:pt x="1700" y="195"/>
                  </a:lnTo>
                  <a:lnTo>
                    <a:pt x="1550" y="265"/>
                  </a:lnTo>
                  <a:lnTo>
                    <a:pt x="1605" y="355"/>
                  </a:lnTo>
                  <a:lnTo>
                    <a:pt x="1475" y="420"/>
                  </a:lnTo>
                  <a:lnTo>
                    <a:pt x="1515" y="550"/>
                  </a:lnTo>
                  <a:lnTo>
                    <a:pt x="1455" y="570"/>
                  </a:lnTo>
                  <a:lnTo>
                    <a:pt x="1380" y="430"/>
                  </a:lnTo>
                  <a:lnTo>
                    <a:pt x="1130" y="390"/>
                  </a:lnTo>
                  <a:lnTo>
                    <a:pt x="1275" y="345"/>
                  </a:lnTo>
                  <a:lnTo>
                    <a:pt x="1445" y="375"/>
                  </a:lnTo>
                  <a:lnTo>
                    <a:pt x="1500" y="325"/>
                  </a:lnTo>
                  <a:lnTo>
                    <a:pt x="1470" y="280"/>
                  </a:lnTo>
                  <a:lnTo>
                    <a:pt x="1275" y="210"/>
                  </a:lnTo>
                  <a:lnTo>
                    <a:pt x="1505" y="210"/>
                  </a:lnTo>
                  <a:lnTo>
                    <a:pt x="1650" y="60"/>
                  </a:lnTo>
                  <a:lnTo>
                    <a:pt x="1590" y="0"/>
                  </a:lnTo>
                  <a:lnTo>
                    <a:pt x="1530" y="100"/>
                  </a:lnTo>
                  <a:lnTo>
                    <a:pt x="1430" y="85"/>
                  </a:lnTo>
                  <a:lnTo>
                    <a:pt x="1250" y="205"/>
                  </a:lnTo>
                  <a:lnTo>
                    <a:pt x="1115" y="340"/>
                  </a:lnTo>
                  <a:lnTo>
                    <a:pt x="990" y="340"/>
                  </a:lnTo>
                  <a:lnTo>
                    <a:pt x="810" y="400"/>
                  </a:lnTo>
                  <a:lnTo>
                    <a:pt x="905" y="480"/>
                  </a:lnTo>
                  <a:lnTo>
                    <a:pt x="930" y="610"/>
                  </a:lnTo>
                  <a:lnTo>
                    <a:pt x="1325" y="600"/>
                  </a:lnTo>
                  <a:lnTo>
                    <a:pt x="1365" y="660"/>
                  </a:lnTo>
                  <a:lnTo>
                    <a:pt x="1170" y="745"/>
                  </a:lnTo>
                  <a:lnTo>
                    <a:pt x="960" y="705"/>
                  </a:lnTo>
                  <a:lnTo>
                    <a:pt x="860" y="745"/>
                  </a:lnTo>
                  <a:lnTo>
                    <a:pt x="770" y="660"/>
                  </a:lnTo>
                  <a:lnTo>
                    <a:pt x="585" y="730"/>
                  </a:lnTo>
                  <a:lnTo>
                    <a:pt x="545" y="820"/>
                  </a:lnTo>
                  <a:lnTo>
                    <a:pt x="750" y="900"/>
                  </a:lnTo>
                  <a:lnTo>
                    <a:pt x="825" y="1020"/>
                  </a:lnTo>
                  <a:lnTo>
                    <a:pt x="935" y="990"/>
                  </a:lnTo>
                  <a:lnTo>
                    <a:pt x="945" y="1075"/>
                  </a:lnTo>
                  <a:lnTo>
                    <a:pt x="840" y="1080"/>
                  </a:lnTo>
                  <a:lnTo>
                    <a:pt x="800" y="1180"/>
                  </a:lnTo>
                  <a:lnTo>
                    <a:pt x="740" y="1170"/>
                  </a:lnTo>
                  <a:lnTo>
                    <a:pt x="735" y="1030"/>
                  </a:lnTo>
                  <a:lnTo>
                    <a:pt x="645" y="945"/>
                  </a:lnTo>
                  <a:lnTo>
                    <a:pt x="530" y="1005"/>
                  </a:lnTo>
                  <a:lnTo>
                    <a:pt x="485" y="1110"/>
                  </a:lnTo>
                  <a:lnTo>
                    <a:pt x="435" y="970"/>
                  </a:lnTo>
                  <a:lnTo>
                    <a:pt x="305" y="1095"/>
                  </a:lnTo>
                  <a:lnTo>
                    <a:pt x="305" y="1260"/>
                  </a:lnTo>
                  <a:lnTo>
                    <a:pt x="170" y="1245"/>
                  </a:lnTo>
                  <a:lnTo>
                    <a:pt x="255" y="1110"/>
                  </a:lnTo>
                  <a:lnTo>
                    <a:pt x="155" y="1075"/>
                  </a:lnTo>
                  <a:lnTo>
                    <a:pt x="45" y="1110"/>
                  </a:lnTo>
                  <a:lnTo>
                    <a:pt x="0" y="1186"/>
                  </a:lnTo>
                  <a:close/>
                </a:path>
              </a:pathLst>
            </a:custGeom>
            <a:grpFill/>
            <a:ln w="3175" cmpd="sng">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93" name="Freeform 11">
              <a:extLst>
                <a:ext uri="{FF2B5EF4-FFF2-40B4-BE49-F238E27FC236}">
                  <a16:creationId xmlns:a16="http://schemas.microsoft.com/office/drawing/2014/main" id="{5D0735B5-7E3A-4175-9CEF-E68376B89A23}"/>
                </a:ext>
              </a:extLst>
            </p:cNvPr>
            <p:cNvSpPr>
              <a:spLocks/>
            </p:cNvSpPr>
            <p:nvPr/>
          </p:nvSpPr>
          <p:spPr bwMode="auto">
            <a:xfrm>
              <a:off x="3890773" y="3532587"/>
              <a:ext cx="484881" cy="398429"/>
            </a:xfrm>
            <a:custGeom>
              <a:avLst/>
              <a:gdLst>
                <a:gd name="T0" fmla="*/ 0 w 1935"/>
                <a:gd name="T1" fmla="*/ 1005 h 1590"/>
                <a:gd name="T2" fmla="*/ 130 w 1935"/>
                <a:gd name="T3" fmla="*/ 1065 h 1590"/>
                <a:gd name="T4" fmla="*/ 685 w 1935"/>
                <a:gd name="T5" fmla="*/ 1030 h 1590"/>
                <a:gd name="T6" fmla="*/ 1075 w 1935"/>
                <a:gd name="T7" fmla="*/ 895 h 1590"/>
                <a:gd name="T8" fmla="*/ 1290 w 1935"/>
                <a:gd name="T9" fmla="*/ 1105 h 1590"/>
                <a:gd name="T10" fmla="*/ 1390 w 1935"/>
                <a:gd name="T11" fmla="*/ 865 h 1590"/>
                <a:gd name="T12" fmla="*/ 1540 w 1935"/>
                <a:gd name="T13" fmla="*/ 760 h 1590"/>
                <a:gd name="T14" fmla="*/ 1495 w 1935"/>
                <a:gd name="T15" fmla="*/ 990 h 1590"/>
                <a:gd name="T16" fmla="*/ 1450 w 1935"/>
                <a:gd name="T17" fmla="*/ 1140 h 1590"/>
                <a:gd name="T18" fmla="*/ 1120 w 1935"/>
                <a:gd name="T19" fmla="*/ 1105 h 1590"/>
                <a:gd name="T20" fmla="*/ 805 w 1935"/>
                <a:gd name="T21" fmla="*/ 1125 h 1590"/>
                <a:gd name="T22" fmla="*/ 271 w 1935"/>
                <a:gd name="T23" fmla="*/ 1156 h 1590"/>
                <a:gd name="T24" fmla="*/ 524 w 1935"/>
                <a:gd name="T25" fmla="*/ 1165 h 1590"/>
                <a:gd name="T26" fmla="*/ 854 w 1935"/>
                <a:gd name="T27" fmla="*/ 1275 h 1590"/>
                <a:gd name="T28" fmla="*/ 1258 w 1935"/>
                <a:gd name="T29" fmla="*/ 1468 h 1590"/>
                <a:gd name="T30" fmla="*/ 1616 w 1935"/>
                <a:gd name="T31" fmla="*/ 1380 h 1590"/>
                <a:gd name="T32" fmla="*/ 1868 w 1935"/>
                <a:gd name="T33" fmla="*/ 1230 h 1590"/>
                <a:gd name="T34" fmla="*/ 1725 w 1935"/>
                <a:gd name="T35" fmla="*/ 1050 h 1590"/>
                <a:gd name="T36" fmla="*/ 1935 w 1935"/>
                <a:gd name="T37" fmla="*/ 775 h 1590"/>
                <a:gd name="T38" fmla="*/ 1750 w 1935"/>
                <a:gd name="T39" fmla="*/ 525 h 1590"/>
                <a:gd name="T40" fmla="*/ 1545 w 1935"/>
                <a:gd name="T41" fmla="*/ 105 h 1590"/>
                <a:gd name="T42" fmla="*/ 1200 w 1935"/>
                <a:gd name="T43" fmla="*/ 15 h 1590"/>
                <a:gd name="T44" fmla="*/ 884 w 1935"/>
                <a:gd name="T45" fmla="*/ 76 h 1590"/>
                <a:gd name="T46" fmla="*/ 580 w 1935"/>
                <a:gd name="T47" fmla="*/ 0 h 1590"/>
                <a:gd name="T48" fmla="*/ 490 w 1935"/>
                <a:gd name="T49" fmla="*/ 160 h 1590"/>
                <a:gd name="T50" fmla="*/ 670 w 1935"/>
                <a:gd name="T51" fmla="*/ 180 h 1590"/>
                <a:gd name="T52" fmla="*/ 1035 w 1935"/>
                <a:gd name="T53" fmla="*/ 280 h 1590"/>
                <a:gd name="T54" fmla="*/ 910 w 1935"/>
                <a:gd name="T55" fmla="*/ 345 h 1590"/>
                <a:gd name="T56" fmla="*/ 435 w 1935"/>
                <a:gd name="T57" fmla="*/ 370 h 1590"/>
                <a:gd name="T58" fmla="*/ 270 w 1935"/>
                <a:gd name="T59" fmla="*/ 475 h 1590"/>
                <a:gd name="T60" fmla="*/ 370 w 1935"/>
                <a:gd name="T61" fmla="*/ 565 h 1590"/>
                <a:gd name="T62" fmla="*/ 360 w 1935"/>
                <a:gd name="T63" fmla="*/ 730 h 1590"/>
                <a:gd name="T64" fmla="*/ 370 w 1935"/>
                <a:gd name="T65" fmla="*/ 880 h 1590"/>
                <a:gd name="T66" fmla="*/ 195 w 1935"/>
                <a:gd name="T67" fmla="*/ 790 h 1590"/>
                <a:gd name="T68" fmla="*/ 25 w 1935"/>
                <a:gd name="T69" fmla="*/ 780 h 15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35"/>
                <a:gd name="T106" fmla="*/ 0 h 1590"/>
                <a:gd name="T107" fmla="*/ 1935 w 1935"/>
                <a:gd name="T108" fmla="*/ 1590 h 15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35" h="1590">
                  <a:moveTo>
                    <a:pt x="25" y="780"/>
                  </a:moveTo>
                  <a:lnTo>
                    <a:pt x="0" y="1005"/>
                  </a:lnTo>
                  <a:lnTo>
                    <a:pt x="55" y="1135"/>
                  </a:lnTo>
                  <a:lnTo>
                    <a:pt x="130" y="1065"/>
                  </a:lnTo>
                  <a:lnTo>
                    <a:pt x="375" y="1060"/>
                  </a:lnTo>
                  <a:lnTo>
                    <a:pt x="685" y="1030"/>
                  </a:lnTo>
                  <a:lnTo>
                    <a:pt x="1000" y="1005"/>
                  </a:lnTo>
                  <a:lnTo>
                    <a:pt x="1075" y="895"/>
                  </a:lnTo>
                  <a:lnTo>
                    <a:pt x="1125" y="940"/>
                  </a:lnTo>
                  <a:lnTo>
                    <a:pt x="1290" y="1105"/>
                  </a:lnTo>
                  <a:lnTo>
                    <a:pt x="1365" y="1015"/>
                  </a:lnTo>
                  <a:lnTo>
                    <a:pt x="1390" y="865"/>
                  </a:lnTo>
                  <a:lnTo>
                    <a:pt x="1380" y="730"/>
                  </a:lnTo>
                  <a:lnTo>
                    <a:pt x="1540" y="760"/>
                  </a:lnTo>
                  <a:lnTo>
                    <a:pt x="1470" y="925"/>
                  </a:lnTo>
                  <a:lnTo>
                    <a:pt x="1495" y="990"/>
                  </a:lnTo>
                  <a:lnTo>
                    <a:pt x="1555" y="1090"/>
                  </a:lnTo>
                  <a:lnTo>
                    <a:pt x="1450" y="1140"/>
                  </a:lnTo>
                  <a:lnTo>
                    <a:pt x="1245" y="1180"/>
                  </a:lnTo>
                  <a:lnTo>
                    <a:pt x="1120" y="1105"/>
                  </a:lnTo>
                  <a:lnTo>
                    <a:pt x="1015" y="1105"/>
                  </a:lnTo>
                  <a:lnTo>
                    <a:pt x="805" y="1125"/>
                  </a:lnTo>
                  <a:lnTo>
                    <a:pt x="490" y="1105"/>
                  </a:lnTo>
                  <a:lnTo>
                    <a:pt x="271" y="1156"/>
                  </a:lnTo>
                  <a:lnTo>
                    <a:pt x="416" y="1215"/>
                  </a:lnTo>
                  <a:lnTo>
                    <a:pt x="524" y="1165"/>
                  </a:lnTo>
                  <a:lnTo>
                    <a:pt x="698" y="1210"/>
                  </a:lnTo>
                  <a:lnTo>
                    <a:pt x="854" y="1275"/>
                  </a:lnTo>
                  <a:lnTo>
                    <a:pt x="1006" y="1362"/>
                  </a:lnTo>
                  <a:lnTo>
                    <a:pt x="1258" y="1468"/>
                  </a:lnTo>
                  <a:lnTo>
                    <a:pt x="1513" y="1590"/>
                  </a:lnTo>
                  <a:lnTo>
                    <a:pt x="1616" y="1380"/>
                  </a:lnTo>
                  <a:lnTo>
                    <a:pt x="1802" y="1345"/>
                  </a:lnTo>
                  <a:lnTo>
                    <a:pt x="1868" y="1230"/>
                  </a:lnTo>
                  <a:lnTo>
                    <a:pt x="1875" y="1135"/>
                  </a:lnTo>
                  <a:lnTo>
                    <a:pt x="1725" y="1050"/>
                  </a:lnTo>
                  <a:lnTo>
                    <a:pt x="1830" y="910"/>
                  </a:lnTo>
                  <a:lnTo>
                    <a:pt x="1935" y="775"/>
                  </a:lnTo>
                  <a:lnTo>
                    <a:pt x="1840" y="715"/>
                  </a:lnTo>
                  <a:lnTo>
                    <a:pt x="1750" y="525"/>
                  </a:lnTo>
                  <a:lnTo>
                    <a:pt x="1540" y="385"/>
                  </a:lnTo>
                  <a:lnTo>
                    <a:pt x="1545" y="105"/>
                  </a:lnTo>
                  <a:lnTo>
                    <a:pt x="1260" y="150"/>
                  </a:lnTo>
                  <a:lnTo>
                    <a:pt x="1200" y="15"/>
                  </a:lnTo>
                  <a:lnTo>
                    <a:pt x="1075" y="100"/>
                  </a:lnTo>
                  <a:lnTo>
                    <a:pt x="884" y="76"/>
                  </a:lnTo>
                  <a:lnTo>
                    <a:pt x="749" y="58"/>
                  </a:lnTo>
                  <a:lnTo>
                    <a:pt x="580" y="0"/>
                  </a:lnTo>
                  <a:lnTo>
                    <a:pt x="520" y="75"/>
                  </a:lnTo>
                  <a:lnTo>
                    <a:pt x="490" y="160"/>
                  </a:lnTo>
                  <a:lnTo>
                    <a:pt x="570" y="205"/>
                  </a:lnTo>
                  <a:lnTo>
                    <a:pt x="670" y="180"/>
                  </a:lnTo>
                  <a:lnTo>
                    <a:pt x="825" y="255"/>
                  </a:lnTo>
                  <a:lnTo>
                    <a:pt x="1035" y="280"/>
                  </a:lnTo>
                  <a:lnTo>
                    <a:pt x="1215" y="355"/>
                  </a:lnTo>
                  <a:lnTo>
                    <a:pt x="910" y="345"/>
                  </a:lnTo>
                  <a:lnTo>
                    <a:pt x="600" y="310"/>
                  </a:lnTo>
                  <a:lnTo>
                    <a:pt x="435" y="370"/>
                  </a:lnTo>
                  <a:lnTo>
                    <a:pt x="240" y="390"/>
                  </a:lnTo>
                  <a:lnTo>
                    <a:pt x="270" y="475"/>
                  </a:lnTo>
                  <a:lnTo>
                    <a:pt x="475" y="505"/>
                  </a:lnTo>
                  <a:lnTo>
                    <a:pt x="370" y="565"/>
                  </a:lnTo>
                  <a:lnTo>
                    <a:pt x="355" y="655"/>
                  </a:lnTo>
                  <a:lnTo>
                    <a:pt x="360" y="730"/>
                  </a:lnTo>
                  <a:lnTo>
                    <a:pt x="465" y="805"/>
                  </a:lnTo>
                  <a:lnTo>
                    <a:pt x="370" y="880"/>
                  </a:lnTo>
                  <a:lnTo>
                    <a:pt x="255" y="870"/>
                  </a:lnTo>
                  <a:lnTo>
                    <a:pt x="195" y="790"/>
                  </a:lnTo>
                  <a:lnTo>
                    <a:pt x="90" y="825"/>
                  </a:lnTo>
                  <a:lnTo>
                    <a:pt x="25" y="780"/>
                  </a:lnTo>
                  <a:close/>
                </a:path>
              </a:pathLst>
            </a:custGeom>
            <a:grpFill/>
            <a:ln w="3175" cmpd="sng">
              <a:solidFill>
                <a:sysClr val="window" lastClr="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grpSp>
      <p:grpSp>
        <p:nvGrpSpPr>
          <p:cNvPr id="94" name="Group 93">
            <a:extLst>
              <a:ext uri="{FF2B5EF4-FFF2-40B4-BE49-F238E27FC236}">
                <a16:creationId xmlns:a16="http://schemas.microsoft.com/office/drawing/2014/main" id="{09270D7A-F129-4B70-A679-E4EBC311E15E}"/>
              </a:ext>
            </a:extLst>
          </p:cNvPr>
          <p:cNvGrpSpPr/>
          <p:nvPr/>
        </p:nvGrpSpPr>
        <p:grpSpPr>
          <a:xfrm>
            <a:off x="6026643" y="3055574"/>
            <a:ext cx="834446" cy="1063731"/>
            <a:chOff x="4161404" y="3412307"/>
            <a:chExt cx="834446" cy="1063731"/>
          </a:xfrm>
          <a:solidFill>
            <a:srgbClr val="4472C4">
              <a:lumMod val="60000"/>
              <a:lumOff val="40000"/>
            </a:srgbClr>
          </a:solidFill>
        </p:grpSpPr>
        <p:grpSp>
          <p:nvGrpSpPr>
            <p:cNvPr id="95" name="Group 94">
              <a:extLst>
                <a:ext uri="{FF2B5EF4-FFF2-40B4-BE49-F238E27FC236}">
                  <a16:creationId xmlns:a16="http://schemas.microsoft.com/office/drawing/2014/main" id="{0DFDBD7E-634C-41FD-9A5F-679FC2ED143C}"/>
                </a:ext>
              </a:extLst>
            </p:cNvPr>
            <p:cNvGrpSpPr/>
            <p:nvPr/>
          </p:nvGrpSpPr>
          <p:grpSpPr>
            <a:xfrm>
              <a:off x="4161404" y="3412307"/>
              <a:ext cx="834446" cy="1063731"/>
              <a:chOff x="4161404" y="3412307"/>
              <a:chExt cx="834446" cy="1063731"/>
            </a:xfrm>
            <a:grpFill/>
          </p:grpSpPr>
          <p:sp>
            <p:nvSpPr>
              <p:cNvPr id="97" name="Freeform 8">
                <a:extLst>
                  <a:ext uri="{FF2B5EF4-FFF2-40B4-BE49-F238E27FC236}">
                    <a16:creationId xmlns:a16="http://schemas.microsoft.com/office/drawing/2014/main" id="{DAD5A230-D0AE-4D27-BF75-3735E7AEB7AF}"/>
                  </a:ext>
                </a:extLst>
              </p:cNvPr>
              <p:cNvSpPr>
                <a:spLocks/>
              </p:cNvSpPr>
              <p:nvPr/>
            </p:nvSpPr>
            <p:spPr bwMode="auto">
              <a:xfrm>
                <a:off x="4573616" y="3412307"/>
                <a:ext cx="422234" cy="789341"/>
              </a:xfrm>
              <a:custGeom>
                <a:avLst/>
                <a:gdLst>
                  <a:gd name="T0" fmla="*/ 16 w 1685"/>
                  <a:gd name="T1" fmla="*/ 475 h 3150"/>
                  <a:gd name="T2" fmla="*/ 0 w 1685"/>
                  <a:gd name="T3" fmla="*/ 570 h 3150"/>
                  <a:gd name="T4" fmla="*/ 75 w 1685"/>
                  <a:gd name="T5" fmla="*/ 675 h 3150"/>
                  <a:gd name="T6" fmla="*/ 60 w 1685"/>
                  <a:gd name="T7" fmla="*/ 820 h 3150"/>
                  <a:gd name="T8" fmla="*/ 185 w 1685"/>
                  <a:gd name="T9" fmla="*/ 870 h 3150"/>
                  <a:gd name="T10" fmla="*/ 180 w 1685"/>
                  <a:gd name="T11" fmla="*/ 1000 h 3150"/>
                  <a:gd name="T12" fmla="*/ 255 w 1685"/>
                  <a:gd name="T13" fmla="*/ 1065 h 3150"/>
                  <a:gd name="T14" fmla="*/ 380 w 1685"/>
                  <a:gd name="T15" fmla="*/ 1120 h 3150"/>
                  <a:gd name="T16" fmla="*/ 450 w 1685"/>
                  <a:gd name="T17" fmla="*/ 1255 h 3150"/>
                  <a:gd name="T18" fmla="*/ 570 w 1685"/>
                  <a:gd name="T19" fmla="*/ 1585 h 3150"/>
                  <a:gd name="T20" fmla="*/ 450 w 1685"/>
                  <a:gd name="T21" fmla="*/ 1675 h 3150"/>
                  <a:gd name="T22" fmla="*/ 360 w 1685"/>
                  <a:gd name="T23" fmla="*/ 1810 h 3150"/>
                  <a:gd name="T24" fmla="*/ 410 w 1685"/>
                  <a:gd name="T25" fmla="*/ 2055 h 3150"/>
                  <a:gd name="T26" fmla="*/ 450 w 1685"/>
                  <a:gd name="T27" fmla="*/ 2185 h 3150"/>
                  <a:gd name="T28" fmla="*/ 585 w 1685"/>
                  <a:gd name="T29" fmla="*/ 2230 h 3150"/>
                  <a:gd name="T30" fmla="*/ 660 w 1685"/>
                  <a:gd name="T31" fmla="*/ 2260 h 3150"/>
                  <a:gd name="T32" fmla="*/ 571 w 1685"/>
                  <a:gd name="T33" fmla="*/ 2370 h 3150"/>
                  <a:gd name="T34" fmla="*/ 810 w 1685"/>
                  <a:gd name="T35" fmla="*/ 2544 h 3150"/>
                  <a:gd name="T36" fmla="*/ 861 w 1685"/>
                  <a:gd name="T37" fmla="*/ 2791 h 3150"/>
                  <a:gd name="T38" fmla="*/ 1045 w 1685"/>
                  <a:gd name="T39" fmla="*/ 3150 h 3150"/>
                  <a:gd name="T40" fmla="*/ 1260 w 1685"/>
                  <a:gd name="T41" fmla="*/ 3055 h 3150"/>
                  <a:gd name="T42" fmla="*/ 1430 w 1685"/>
                  <a:gd name="T43" fmla="*/ 2890 h 3150"/>
                  <a:gd name="T44" fmla="*/ 1440 w 1685"/>
                  <a:gd name="T45" fmla="*/ 2725 h 3150"/>
                  <a:gd name="T46" fmla="*/ 1415 w 1685"/>
                  <a:gd name="T47" fmla="*/ 2430 h 3150"/>
                  <a:gd name="T48" fmla="*/ 1365 w 1685"/>
                  <a:gd name="T49" fmla="*/ 2100 h 3150"/>
                  <a:gd name="T50" fmla="*/ 1280 w 1685"/>
                  <a:gd name="T51" fmla="*/ 1890 h 3150"/>
                  <a:gd name="T52" fmla="*/ 1440 w 1685"/>
                  <a:gd name="T53" fmla="*/ 1860 h 3150"/>
                  <a:gd name="T54" fmla="*/ 1605 w 1685"/>
                  <a:gd name="T55" fmla="*/ 1665 h 3150"/>
                  <a:gd name="T56" fmla="*/ 1685 w 1685"/>
                  <a:gd name="T57" fmla="*/ 1525 h 3150"/>
                  <a:gd name="T58" fmla="*/ 1545 w 1685"/>
                  <a:gd name="T59" fmla="*/ 1275 h 3150"/>
                  <a:gd name="T60" fmla="*/ 1410 w 1685"/>
                  <a:gd name="T61" fmla="*/ 1195 h 3150"/>
                  <a:gd name="T62" fmla="*/ 1280 w 1685"/>
                  <a:gd name="T63" fmla="*/ 1140 h 3150"/>
                  <a:gd name="T64" fmla="*/ 1305 w 1685"/>
                  <a:gd name="T65" fmla="*/ 960 h 3150"/>
                  <a:gd name="T66" fmla="*/ 1280 w 1685"/>
                  <a:gd name="T67" fmla="*/ 745 h 3150"/>
                  <a:gd name="T68" fmla="*/ 1310 w 1685"/>
                  <a:gd name="T69" fmla="*/ 495 h 3150"/>
                  <a:gd name="T70" fmla="*/ 1155 w 1685"/>
                  <a:gd name="T71" fmla="*/ 445 h 3150"/>
                  <a:gd name="T72" fmla="*/ 990 w 1685"/>
                  <a:gd name="T73" fmla="*/ 435 h 3150"/>
                  <a:gd name="T74" fmla="*/ 795 w 1685"/>
                  <a:gd name="T75" fmla="*/ 135 h 3150"/>
                  <a:gd name="T76" fmla="*/ 650 w 1685"/>
                  <a:gd name="T77" fmla="*/ 30 h 3150"/>
                  <a:gd name="T78" fmla="*/ 510 w 1685"/>
                  <a:gd name="T79" fmla="*/ 10 h 3150"/>
                  <a:gd name="T80" fmla="*/ 350 w 1685"/>
                  <a:gd name="T81" fmla="*/ 0 h 3150"/>
                  <a:gd name="T82" fmla="*/ 215 w 1685"/>
                  <a:gd name="T83" fmla="*/ 135 h 3150"/>
                  <a:gd name="T84" fmla="*/ 200 w 1685"/>
                  <a:gd name="T85" fmla="*/ 295 h 3150"/>
                  <a:gd name="T86" fmla="*/ 16 w 1685"/>
                  <a:gd name="T87" fmla="*/ 475 h 31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85"/>
                  <a:gd name="T133" fmla="*/ 0 h 3150"/>
                  <a:gd name="T134" fmla="*/ 1685 w 1685"/>
                  <a:gd name="T135" fmla="*/ 3150 h 31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85" h="3150">
                    <a:moveTo>
                      <a:pt x="16" y="475"/>
                    </a:moveTo>
                    <a:lnTo>
                      <a:pt x="0" y="570"/>
                    </a:lnTo>
                    <a:lnTo>
                      <a:pt x="75" y="675"/>
                    </a:lnTo>
                    <a:lnTo>
                      <a:pt x="60" y="820"/>
                    </a:lnTo>
                    <a:lnTo>
                      <a:pt x="185" y="870"/>
                    </a:lnTo>
                    <a:lnTo>
                      <a:pt x="180" y="1000"/>
                    </a:lnTo>
                    <a:lnTo>
                      <a:pt x="255" y="1065"/>
                    </a:lnTo>
                    <a:lnTo>
                      <a:pt x="380" y="1120"/>
                    </a:lnTo>
                    <a:lnTo>
                      <a:pt x="450" y="1255"/>
                    </a:lnTo>
                    <a:lnTo>
                      <a:pt x="570" y="1585"/>
                    </a:lnTo>
                    <a:lnTo>
                      <a:pt x="450" y="1675"/>
                    </a:lnTo>
                    <a:lnTo>
                      <a:pt x="360" y="1810"/>
                    </a:lnTo>
                    <a:lnTo>
                      <a:pt x="410" y="2055"/>
                    </a:lnTo>
                    <a:lnTo>
                      <a:pt x="450" y="2185"/>
                    </a:lnTo>
                    <a:lnTo>
                      <a:pt x="585" y="2230"/>
                    </a:lnTo>
                    <a:lnTo>
                      <a:pt x="660" y="2260"/>
                    </a:lnTo>
                    <a:lnTo>
                      <a:pt x="571" y="2370"/>
                    </a:lnTo>
                    <a:lnTo>
                      <a:pt x="810" y="2544"/>
                    </a:lnTo>
                    <a:lnTo>
                      <a:pt x="861" y="2791"/>
                    </a:lnTo>
                    <a:lnTo>
                      <a:pt x="1045" y="3150"/>
                    </a:lnTo>
                    <a:lnTo>
                      <a:pt x="1260" y="3055"/>
                    </a:lnTo>
                    <a:lnTo>
                      <a:pt x="1430" y="2890"/>
                    </a:lnTo>
                    <a:lnTo>
                      <a:pt x="1440" y="2725"/>
                    </a:lnTo>
                    <a:lnTo>
                      <a:pt x="1415" y="2430"/>
                    </a:lnTo>
                    <a:lnTo>
                      <a:pt x="1365" y="2100"/>
                    </a:lnTo>
                    <a:lnTo>
                      <a:pt x="1280" y="1890"/>
                    </a:lnTo>
                    <a:lnTo>
                      <a:pt x="1440" y="1860"/>
                    </a:lnTo>
                    <a:lnTo>
                      <a:pt x="1605" y="1665"/>
                    </a:lnTo>
                    <a:lnTo>
                      <a:pt x="1685" y="1525"/>
                    </a:lnTo>
                    <a:lnTo>
                      <a:pt x="1545" y="1275"/>
                    </a:lnTo>
                    <a:lnTo>
                      <a:pt x="1410" y="1195"/>
                    </a:lnTo>
                    <a:lnTo>
                      <a:pt x="1280" y="1140"/>
                    </a:lnTo>
                    <a:lnTo>
                      <a:pt x="1305" y="960"/>
                    </a:lnTo>
                    <a:lnTo>
                      <a:pt x="1280" y="745"/>
                    </a:lnTo>
                    <a:lnTo>
                      <a:pt x="1310" y="495"/>
                    </a:lnTo>
                    <a:lnTo>
                      <a:pt x="1155" y="445"/>
                    </a:lnTo>
                    <a:lnTo>
                      <a:pt x="990" y="435"/>
                    </a:lnTo>
                    <a:lnTo>
                      <a:pt x="795" y="135"/>
                    </a:lnTo>
                    <a:lnTo>
                      <a:pt x="650" y="30"/>
                    </a:lnTo>
                    <a:lnTo>
                      <a:pt x="510" y="10"/>
                    </a:lnTo>
                    <a:lnTo>
                      <a:pt x="350" y="0"/>
                    </a:lnTo>
                    <a:lnTo>
                      <a:pt x="215" y="135"/>
                    </a:lnTo>
                    <a:lnTo>
                      <a:pt x="200" y="295"/>
                    </a:lnTo>
                    <a:lnTo>
                      <a:pt x="16" y="475"/>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98" name="Freeform 9">
                <a:extLst>
                  <a:ext uri="{FF2B5EF4-FFF2-40B4-BE49-F238E27FC236}">
                    <a16:creationId xmlns:a16="http://schemas.microsoft.com/office/drawing/2014/main" id="{54A31EE4-691A-4BAB-B5FE-5D03B2B547C6}"/>
                  </a:ext>
                </a:extLst>
              </p:cNvPr>
              <p:cNvSpPr>
                <a:spLocks/>
              </p:cNvSpPr>
              <p:nvPr/>
            </p:nvSpPr>
            <p:spPr bwMode="auto">
              <a:xfrm>
                <a:off x="4276673" y="3474953"/>
                <a:ext cx="462328" cy="630220"/>
              </a:xfrm>
              <a:custGeom>
                <a:avLst/>
                <a:gdLst>
                  <a:gd name="T0" fmla="*/ 978 w 1845"/>
                  <a:gd name="T1" fmla="*/ 45 h 2517"/>
                  <a:gd name="T2" fmla="*/ 555 w 1845"/>
                  <a:gd name="T3" fmla="*/ 0 h 2517"/>
                  <a:gd name="T4" fmla="*/ 333 w 1845"/>
                  <a:gd name="T5" fmla="*/ 179 h 2517"/>
                  <a:gd name="T6" fmla="*/ 124 w 1845"/>
                  <a:gd name="T7" fmla="*/ 257 h 2517"/>
                  <a:gd name="T8" fmla="*/ 6 w 1845"/>
                  <a:gd name="T9" fmla="*/ 333 h 2517"/>
                  <a:gd name="T10" fmla="*/ 0 w 1845"/>
                  <a:gd name="T11" fmla="*/ 617 h 2517"/>
                  <a:gd name="T12" fmla="*/ 213 w 1845"/>
                  <a:gd name="T13" fmla="*/ 758 h 2517"/>
                  <a:gd name="T14" fmla="*/ 300 w 1845"/>
                  <a:gd name="T15" fmla="*/ 945 h 2517"/>
                  <a:gd name="T16" fmla="*/ 394 w 1845"/>
                  <a:gd name="T17" fmla="*/ 1004 h 2517"/>
                  <a:gd name="T18" fmla="*/ 186 w 1845"/>
                  <a:gd name="T19" fmla="*/ 1281 h 2517"/>
                  <a:gd name="T20" fmla="*/ 333 w 1845"/>
                  <a:gd name="T21" fmla="*/ 1365 h 2517"/>
                  <a:gd name="T22" fmla="*/ 330 w 1845"/>
                  <a:gd name="T23" fmla="*/ 1460 h 2517"/>
                  <a:gd name="T24" fmla="*/ 457 w 1845"/>
                  <a:gd name="T25" fmla="*/ 1506 h 2517"/>
                  <a:gd name="T26" fmla="*/ 841 w 1845"/>
                  <a:gd name="T27" fmla="*/ 1817 h 2517"/>
                  <a:gd name="T28" fmla="*/ 898 w 1845"/>
                  <a:gd name="T29" fmla="*/ 2001 h 2517"/>
                  <a:gd name="T30" fmla="*/ 1102 w 1845"/>
                  <a:gd name="T31" fmla="*/ 2099 h 2517"/>
                  <a:gd name="T32" fmla="*/ 1130 w 1845"/>
                  <a:gd name="T33" fmla="*/ 1995 h 2517"/>
                  <a:gd name="T34" fmla="*/ 1245 w 1845"/>
                  <a:gd name="T35" fmla="*/ 2012 h 2517"/>
                  <a:gd name="T36" fmla="*/ 1336 w 1845"/>
                  <a:gd name="T37" fmla="*/ 2288 h 2517"/>
                  <a:gd name="T38" fmla="*/ 1521 w 1845"/>
                  <a:gd name="T39" fmla="*/ 2517 h 2517"/>
                  <a:gd name="T40" fmla="*/ 1639 w 1845"/>
                  <a:gd name="T41" fmla="*/ 2415 h 2517"/>
                  <a:gd name="T42" fmla="*/ 1671 w 1845"/>
                  <a:gd name="T43" fmla="*/ 2325 h 2517"/>
                  <a:gd name="T44" fmla="*/ 1564 w 1845"/>
                  <a:gd name="T45" fmla="*/ 2165 h 2517"/>
                  <a:gd name="T46" fmla="*/ 1753 w 1845"/>
                  <a:gd name="T47" fmla="*/ 2120 h 2517"/>
                  <a:gd name="T48" fmla="*/ 1845 w 1845"/>
                  <a:gd name="T49" fmla="*/ 2012 h 2517"/>
                  <a:gd name="T50" fmla="*/ 1773 w 1845"/>
                  <a:gd name="T51" fmla="*/ 1980 h 2517"/>
                  <a:gd name="T52" fmla="*/ 1635 w 1845"/>
                  <a:gd name="T53" fmla="*/ 1937 h 2517"/>
                  <a:gd name="T54" fmla="*/ 1590 w 1845"/>
                  <a:gd name="T55" fmla="*/ 1785 h 2517"/>
                  <a:gd name="T56" fmla="*/ 1545 w 1845"/>
                  <a:gd name="T57" fmla="*/ 1560 h 2517"/>
                  <a:gd name="T58" fmla="*/ 1632 w 1845"/>
                  <a:gd name="T59" fmla="*/ 1427 h 2517"/>
                  <a:gd name="T60" fmla="*/ 1756 w 1845"/>
                  <a:gd name="T61" fmla="*/ 1337 h 2517"/>
                  <a:gd name="T62" fmla="*/ 1638 w 1845"/>
                  <a:gd name="T63" fmla="*/ 1011 h 2517"/>
                  <a:gd name="T64" fmla="*/ 1567 w 1845"/>
                  <a:gd name="T65" fmla="*/ 870 h 2517"/>
                  <a:gd name="T66" fmla="*/ 1446 w 1845"/>
                  <a:gd name="T67" fmla="*/ 819 h 2517"/>
                  <a:gd name="T68" fmla="*/ 1366 w 1845"/>
                  <a:gd name="T69" fmla="*/ 752 h 2517"/>
                  <a:gd name="T70" fmla="*/ 1369 w 1845"/>
                  <a:gd name="T71" fmla="*/ 620 h 2517"/>
                  <a:gd name="T72" fmla="*/ 1246 w 1845"/>
                  <a:gd name="T73" fmla="*/ 569 h 2517"/>
                  <a:gd name="T74" fmla="*/ 1261 w 1845"/>
                  <a:gd name="T75" fmla="*/ 425 h 2517"/>
                  <a:gd name="T76" fmla="*/ 1185 w 1845"/>
                  <a:gd name="T77" fmla="*/ 317 h 2517"/>
                  <a:gd name="T78" fmla="*/ 1200 w 1845"/>
                  <a:gd name="T79" fmla="*/ 225 h 2517"/>
                  <a:gd name="T80" fmla="*/ 978 w 1845"/>
                  <a:gd name="T81" fmla="*/ 45 h 251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45"/>
                  <a:gd name="T124" fmla="*/ 0 h 2517"/>
                  <a:gd name="T125" fmla="*/ 1845 w 1845"/>
                  <a:gd name="T126" fmla="*/ 2517 h 251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45" h="2517">
                    <a:moveTo>
                      <a:pt x="978" y="45"/>
                    </a:moveTo>
                    <a:lnTo>
                      <a:pt x="555" y="0"/>
                    </a:lnTo>
                    <a:lnTo>
                      <a:pt x="333" y="179"/>
                    </a:lnTo>
                    <a:lnTo>
                      <a:pt x="124" y="257"/>
                    </a:lnTo>
                    <a:lnTo>
                      <a:pt x="6" y="333"/>
                    </a:lnTo>
                    <a:lnTo>
                      <a:pt x="0" y="617"/>
                    </a:lnTo>
                    <a:lnTo>
                      <a:pt x="213" y="758"/>
                    </a:lnTo>
                    <a:lnTo>
                      <a:pt x="300" y="945"/>
                    </a:lnTo>
                    <a:lnTo>
                      <a:pt x="394" y="1004"/>
                    </a:lnTo>
                    <a:lnTo>
                      <a:pt x="186" y="1281"/>
                    </a:lnTo>
                    <a:lnTo>
                      <a:pt x="333" y="1365"/>
                    </a:lnTo>
                    <a:lnTo>
                      <a:pt x="330" y="1460"/>
                    </a:lnTo>
                    <a:lnTo>
                      <a:pt x="457" y="1506"/>
                    </a:lnTo>
                    <a:lnTo>
                      <a:pt x="841" y="1817"/>
                    </a:lnTo>
                    <a:lnTo>
                      <a:pt x="898" y="2001"/>
                    </a:lnTo>
                    <a:lnTo>
                      <a:pt x="1102" y="2099"/>
                    </a:lnTo>
                    <a:lnTo>
                      <a:pt x="1130" y="1995"/>
                    </a:lnTo>
                    <a:lnTo>
                      <a:pt x="1245" y="2012"/>
                    </a:lnTo>
                    <a:lnTo>
                      <a:pt x="1336" y="2288"/>
                    </a:lnTo>
                    <a:lnTo>
                      <a:pt x="1521" y="2517"/>
                    </a:lnTo>
                    <a:lnTo>
                      <a:pt x="1639" y="2415"/>
                    </a:lnTo>
                    <a:lnTo>
                      <a:pt x="1671" y="2325"/>
                    </a:lnTo>
                    <a:lnTo>
                      <a:pt x="1564" y="2165"/>
                    </a:lnTo>
                    <a:lnTo>
                      <a:pt x="1753" y="2120"/>
                    </a:lnTo>
                    <a:lnTo>
                      <a:pt x="1845" y="2012"/>
                    </a:lnTo>
                    <a:lnTo>
                      <a:pt x="1773" y="1980"/>
                    </a:lnTo>
                    <a:lnTo>
                      <a:pt x="1635" y="1937"/>
                    </a:lnTo>
                    <a:lnTo>
                      <a:pt x="1590" y="1785"/>
                    </a:lnTo>
                    <a:lnTo>
                      <a:pt x="1545" y="1560"/>
                    </a:lnTo>
                    <a:lnTo>
                      <a:pt x="1632" y="1427"/>
                    </a:lnTo>
                    <a:lnTo>
                      <a:pt x="1756" y="1337"/>
                    </a:lnTo>
                    <a:lnTo>
                      <a:pt x="1638" y="1011"/>
                    </a:lnTo>
                    <a:lnTo>
                      <a:pt x="1567" y="870"/>
                    </a:lnTo>
                    <a:lnTo>
                      <a:pt x="1446" y="819"/>
                    </a:lnTo>
                    <a:lnTo>
                      <a:pt x="1366" y="752"/>
                    </a:lnTo>
                    <a:lnTo>
                      <a:pt x="1369" y="620"/>
                    </a:lnTo>
                    <a:lnTo>
                      <a:pt x="1246" y="569"/>
                    </a:lnTo>
                    <a:lnTo>
                      <a:pt x="1261" y="425"/>
                    </a:lnTo>
                    <a:lnTo>
                      <a:pt x="1185" y="317"/>
                    </a:lnTo>
                    <a:lnTo>
                      <a:pt x="1200" y="225"/>
                    </a:lnTo>
                    <a:lnTo>
                      <a:pt x="978" y="45"/>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99" name="Freeform 13">
                <a:extLst>
                  <a:ext uri="{FF2B5EF4-FFF2-40B4-BE49-F238E27FC236}">
                    <a16:creationId xmlns:a16="http://schemas.microsoft.com/office/drawing/2014/main" id="{B609D8C3-D907-4B6D-9D4D-34207A0DD1E5}"/>
                  </a:ext>
                </a:extLst>
              </p:cNvPr>
              <p:cNvSpPr>
                <a:spLocks/>
              </p:cNvSpPr>
              <p:nvPr/>
            </p:nvSpPr>
            <p:spPr bwMode="auto">
              <a:xfrm>
                <a:off x="4250362" y="3840806"/>
                <a:ext cx="407199" cy="443534"/>
              </a:xfrm>
              <a:custGeom>
                <a:avLst/>
                <a:gdLst>
                  <a:gd name="T0" fmla="*/ 1080 w 1624"/>
                  <a:gd name="T1" fmla="*/ 1771 h 1771"/>
                  <a:gd name="T2" fmla="*/ 1020 w 1624"/>
                  <a:gd name="T3" fmla="*/ 1740 h 1771"/>
                  <a:gd name="T4" fmla="*/ 935 w 1624"/>
                  <a:gd name="T5" fmla="*/ 1531 h 1771"/>
                  <a:gd name="T6" fmla="*/ 690 w 1624"/>
                  <a:gd name="T7" fmla="*/ 1051 h 1771"/>
                  <a:gd name="T8" fmla="*/ 510 w 1624"/>
                  <a:gd name="T9" fmla="*/ 916 h 1771"/>
                  <a:gd name="T10" fmla="*/ 335 w 1624"/>
                  <a:gd name="T11" fmla="*/ 865 h 1771"/>
                  <a:gd name="T12" fmla="*/ 170 w 1624"/>
                  <a:gd name="T13" fmla="*/ 956 h 1771"/>
                  <a:gd name="T14" fmla="*/ 0 w 1624"/>
                  <a:gd name="T15" fmla="*/ 931 h 1771"/>
                  <a:gd name="T16" fmla="*/ 80 w 1624"/>
                  <a:gd name="T17" fmla="*/ 715 h 1771"/>
                  <a:gd name="T18" fmla="*/ 35 w 1624"/>
                  <a:gd name="T19" fmla="*/ 555 h 1771"/>
                  <a:gd name="T20" fmla="*/ 80 w 1624"/>
                  <a:gd name="T21" fmla="*/ 355 h 1771"/>
                  <a:gd name="T22" fmla="*/ 180 w 1624"/>
                  <a:gd name="T23" fmla="*/ 150 h 1771"/>
                  <a:gd name="T24" fmla="*/ 365 w 1624"/>
                  <a:gd name="T25" fmla="*/ 115 h 1771"/>
                  <a:gd name="T26" fmla="*/ 435 w 1624"/>
                  <a:gd name="T27" fmla="*/ 0 h 1771"/>
                  <a:gd name="T28" fmla="*/ 560 w 1624"/>
                  <a:gd name="T29" fmla="*/ 45 h 1771"/>
                  <a:gd name="T30" fmla="*/ 945 w 1624"/>
                  <a:gd name="T31" fmla="*/ 355 h 1771"/>
                  <a:gd name="T32" fmla="*/ 1005 w 1624"/>
                  <a:gd name="T33" fmla="*/ 540 h 1771"/>
                  <a:gd name="T34" fmla="*/ 1205 w 1624"/>
                  <a:gd name="T35" fmla="*/ 640 h 1771"/>
                  <a:gd name="T36" fmla="*/ 1235 w 1624"/>
                  <a:gd name="T37" fmla="*/ 535 h 1771"/>
                  <a:gd name="T38" fmla="*/ 1350 w 1624"/>
                  <a:gd name="T39" fmla="*/ 550 h 1771"/>
                  <a:gd name="T40" fmla="*/ 1440 w 1624"/>
                  <a:gd name="T41" fmla="*/ 825 h 1771"/>
                  <a:gd name="T42" fmla="*/ 1624 w 1624"/>
                  <a:gd name="T43" fmla="*/ 1056 h 1771"/>
                  <a:gd name="T44" fmla="*/ 1594 w 1624"/>
                  <a:gd name="T45" fmla="*/ 1338 h 1771"/>
                  <a:gd name="T46" fmla="*/ 1570 w 1624"/>
                  <a:gd name="T47" fmla="*/ 1470 h 1771"/>
                  <a:gd name="T48" fmla="*/ 1572 w 1624"/>
                  <a:gd name="T49" fmla="*/ 1586 h 1771"/>
                  <a:gd name="T50" fmla="*/ 1552 w 1624"/>
                  <a:gd name="T51" fmla="*/ 1618 h 1771"/>
                  <a:gd name="T52" fmla="*/ 1460 w 1624"/>
                  <a:gd name="T53" fmla="*/ 1528 h 1771"/>
                  <a:gd name="T54" fmla="*/ 1350 w 1624"/>
                  <a:gd name="T55" fmla="*/ 1531 h 1771"/>
                  <a:gd name="T56" fmla="*/ 1230 w 1624"/>
                  <a:gd name="T57" fmla="*/ 1526 h 1771"/>
                  <a:gd name="T58" fmla="*/ 1200 w 1624"/>
                  <a:gd name="T59" fmla="*/ 1606 h 1771"/>
                  <a:gd name="T60" fmla="*/ 1235 w 1624"/>
                  <a:gd name="T61" fmla="*/ 1726 h 1771"/>
                  <a:gd name="T62" fmla="*/ 1080 w 1624"/>
                  <a:gd name="T63" fmla="*/ 1771 h 17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4"/>
                  <a:gd name="T97" fmla="*/ 0 h 1771"/>
                  <a:gd name="T98" fmla="*/ 1624 w 1624"/>
                  <a:gd name="T99" fmla="*/ 1771 h 177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4" h="1771">
                    <a:moveTo>
                      <a:pt x="1080" y="1771"/>
                    </a:moveTo>
                    <a:lnTo>
                      <a:pt x="1020" y="1740"/>
                    </a:lnTo>
                    <a:lnTo>
                      <a:pt x="935" y="1531"/>
                    </a:lnTo>
                    <a:lnTo>
                      <a:pt x="690" y="1051"/>
                    </a:lnTo>
                    <a:lnTo>
                      <a:pt x="510" y="916"/>
                    </a:lnTo>
                    <a:lnTo>
                      <a:pt x="335" y="865"/>
                    </a:lnTo>
                    <a:lnTo>
                      <a:pt x="170" y="956"/>
                    </a:lnTo>
                    <a:lnTo>
                      <a:pt x="0" y="931"/>
                    </a:lnTo>
                    <a:lnTo>
                      <a:pt x="80" y="715"/>
                    </a:lnTo>
                    <a:lnTo>
                      <a:pt x="35" y="555"/>
                    </a:lnTo>
                    <a:lnTo>
                      <a:pt x="80" y="355"/>
                    </a:lnTo>
                    <a:lnTo>
                      <a:pt x="180" y="150"/>
                    </a:lnTo>
                    <a:lnTo>
                      <a:pt x="365" y="115"/>
                    </a:lnTo>
                    <a:lnTo>
                      <a:pt x="435" y="0"/>
                    </a:lnTo>
                    <a:lnTo>
                      <a:pt x="560" y="45"/>
                    </a:lnTo>
                    <a:lnTo>
                      <a:pt x="945" y="355"/>
                    </a:lnTo>
                    <a:lnTo>
                      <a:pt x="1005" y="540"/>
                    </a:lnTo>
                    <a:lnTo>
                      <a:pt x="1205" y="640"/>
                    </a:lnTo>
                    <a:lnTo>
                      <a:pt x="1235" y="535"/>
                    </a:lnTo>
                    <a:lnTo>
                      <a:pt x="1350" y="550"/>
                    </a:lnTo>
                    <a:lnTo>
                      <a:pt x="1440" y="825"/>
                    </a:lnTo>
                    <a:lnTo>
                      <a:pt x="1624" y="1056"/>
                    </a:lnTo>
                    <a:lnTo>
                      <a:pt x="1594" y="1338"/>
                    </a:lnTo>
                    <a:lnTo>
                      <a:pt x="1570" y="1470"/>
                    </a:lnTo>
                    <a:lnTo>
                      <a:pt x="1572" y="1586"/>
                    </a:lnTo>
                    <a:lnTo>
                      <a:pt x="1552" y="1618"/>
                    </a:lnTo>
                    <a:lnTo>
                      <a:pt x="1460" y="1528"/>
                    </a:lnTo>
                    <a:lnTo>
                      <a:pt x="1350" y="1531"/>
                    </a:lnTo>
                    <a:lnTo>
                      <a:pt x="1230" y="1526"/>
                    </a:lnTo>
                    <a:lnTo>
                      <a:pt x="1200" y="1606"/>
                    </a:lnTo>
                    <a:lnTo>
                      <a:pt x="1235" y="1726"/>
                    </a:lnTo>
                    <a:lnTo>
                      <a:pt x="1080" y="1771"/>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00" name="Freeform 14">
                <a:extLst>
                  <a:ext uri="{FF2B5EF4-FFF2-40B4-BE49-F238E27FC236}">
                    <a16:creationId xmlns:a16="http://schemas.microsoft.com/office/drawing/2014/main" id="{B47B5791-BFC8-47DF-92B2-9E9654379B3A}"/>
                  </a:ext>
                </a:extLst>
              </p:cNvPr>
              <p:cNvSpPr>
                <a:spLocks/>
              </p:cNvSpPr>
              <p:nvPr/>
            </p:nvSpPr>
            <p:spPr bwMode="auto">
              <a:xfrm>
                <a:off x="4650044" y="4006191"/>
                <a:ext cx="185432" cy="248078"/>
              </a:xfrm>
              <a:custGeom>
                <a:avLst/>
                <a:gdLst>
                  <a:gd name="T0" fmla="*/ 211 w 742"/>
                  <a:gd name="T1" fmla="*/ 609 h 991"/>
                  <a:gd name="T2" fmla="*/ 209 w 742"/>
                  <a:gd name="T3" fmla="*/ 567 h 991"/>
                  <a:gd name="T4" fmla="*/ 187 w 742"/>
                  <a:gd name="T5" fmla="*/ 517 h 991"/>
                  <a:gd name="T6" fmla="*/ 122 w 742"/>
                  <a:gd name="T7" fmla="*/ 444 h 991"/>
                  <a:gd name="T8" fmla="*/ 34 w 742"/>
                  <a:gd name="T9" fmla="*/ 397 h 991"/>
                  <a:gd name="T10" fmla="*/ 150 w 742"/>
                  <a:gd name="T11" fmla="*/ 295 h 991"/>
                  <a:gd name="T12" fmla="*/ 180 w 742"/>
                  <a:gd name="T13" fmla="*/ 205 h 991"/>
                  <a:gd name="T14" fmla="*/ 75 w 742"/>
                  <a:gd name="T15" fmla="*/ 45 h 991"/>
                  <a:gd name="T16" fmla="*/ 265 w 742"/>
                  <a:gd name="T17" fmla="*/ 0 h 991"/>
                  <a:gd name="T18" fmla="*/ 505 w 742"/>
                  <a:gd name="T19" fmla="*/ 175 h 991"/>
                  <a:gd name="T20" fmla="*/ 555 w 742"/>
                  <a:gd name="T21" fmla="*/ 420 h 991"/>
                  <a:gd name="T22" fmla="*/ 742 w 742"/>
                  <a:gd name="T23" fmla="*/ 784 h 991"/>
                  <a:gd name="T24" fmla="*/ 610 w 742"/>
                  <a:gd name="T25" fmla="*/ 826 h 991"/>
                  <a:gd name="T26" fmla="*/ 495 w 742"/>
                  <a:gd name="T27" fmla="*/ 896 h 991"/>
                  <a:gd name="T28" fmla="*/ 345 w 742"/>
                  <a:gd name="T29" fmla="*/ 836 h 991"/>
                  <a:gd name="T30" fmla="*/ 235 w 742"/>
                  <a:gd name="T31" fmla="*/ 886 h 991"/>
                  <a:gd name="T32" fmla="*/ 85 w 742"/>
                  <a:gd name="T33" fmla="*/ 991 h 991"/>
                  <a:gd name="T34" fmla="*/ 100 w 742"/>
                  <a:gd name="T35" fmla="*/ 856 h 991"/>
                  <a:gd name="T36" fmla="*/ 60 w 742"/>
                  <a:gd name="T37" fmla="*/ 760 h 991"/>
                  <a:gd name="T38" fmla="*/ 0 w 742"/>
                  <a:gd name="T39" fmla="*/ 675 h 991"/>
                  <a:gd name="T40" fmla="*/ 14 w 742"/>
                  <a:gd name="T41" fmla="*/ 553 h 991"/>
                  <a:gd name="T42" fmla="*/ 49 w 742"/>
                  <a:gd name="T43" fmla="*/ 594 h 991"/>
                  <a:gd name="T44" fmla="*/ 142 w 742"/>
                  <a:gd name="T45" fmla="*/ 636 h 991"/>
                  <a:gd name="T46" fmla="*/ 211 w 742"/>
                  <a:gd name="T47" fmla="*/ 609 h 9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42"/>
                  <a:gd name="T73" fmla="*/ 0 h 991"/>
                  <a:gd name="T74" fmla="*/ 742 w 742"/>
                  <a:gd name="T75" fmla="*/ 991 h 99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42" h="991">
                    <a:moveTo>
                      <a:pt x="211" y="609"/>
                    </a:moveTo>
                    <a:lnTo>
                      <a:pt x="209" y="567"/>
                    </a:lnTo>
                    <a:lnTo>
                      <a:pt x="187" y="517"/>
                    </a:lnTo>
                    <a:lnTo>
                      <a:pt x="122" y="444"/>
                    </a:lnTo>
                    <a:lnTo>
                      <a:pt x="34" y="397"/>
                    </a:lnTo>
                    <a:lnTo>
                      <a:pt x="150" y="295"/>
                    </a:lnTo>
                    <a:lnTo>
                      <a:pt x="180" y="205"/>
                    </a:lnTo>
                    <a:lnTo>
                      <a:pt x="75" y="45"/>
                    </a:lnTo>
                    <a:lnTo>
                      <a:pt x="265" y="0"/>
                    </a:lnTo>
                    <a:lnTo>
                      <a:pt x="505" y="175"/>
                    </a:lnTo>
                    <a:lnTo>
                      <a:pt x="555" y="420"/>
                    </a:lnTo>
                    <a:lnTo>
                      <a:pt x="742" y="784"/>
                    </a:lnTo>
                    <a:lnTo>
                      <a:pt x="610" y="826"/>
                    </a:lnTo>
                    <a:lnTo>
                      <a:pt x="495" y="896"/>
                    </a:lnTo>
                    <a:lnTo>
                      <a:pt x="345" y="836"/>
                    </a:lnTo>
                    <a:lnTo>
                      <a:pt x="235" y="886"/>
                    </a:lnTo>
                    <a:lnTo>
                      <a:pt x="85" y="991"/>
                    </a:lnTo>
                    <a:lnTo>
                      <a:pt x="100" y="856"/>
                    </a:lnTo>
                    <a:lnTo>
                      <a:pt x="60" y="760"/>
                    </a:lnTo>
                    <a:lnTo>
                      <a:pt x="0" y="675"/>
                    </a:lnTo>
                    <a:lnTo>
                      <a:pt x="14" y="553"/>
                    </a:lnTo>
                    <a:lnTo>
                      <a:pt x="49" y="594"/>
                    </a:lnTo>
                    <a:lnTo>
                      <a:pt x="142" y="636"/>
                    </a:lnTo>
                    <a:lnTo>
                      <a:pt x="211" y="609"/>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01" name="Freeform 15">
                <a:extLst>
                  <a:ext uri="{FF2B5EF4-FFF2-40B4-BE49-F238E27FC236}">
                    <a16:creationId xmlns:a16="http://schemas.microsoft.com/office/drawing/2014/main" id="{655340A2-97F3-46CF-9E50-0D0867F1AC37}"/>
                  </a:ext>
                </a:extLst>
              </p:cNvPr>
              <p:cNvSpPr>
                <a:spLocks/>
              </p:cNvSpPr>
              <p:nvPr/>
            </p:nvSpPr>
            <p:spPr bwMode="auto">
              <a:xfrm>
                <a:off x="4665079" y="4202901"/>
                <a:ext cx="180421" cy="261860"/>
              </a:xfrm>
              <a:custGeom>
                <a:avLst/>
                <a:gdLst>
                  <a:gd name="T0" fmla="*/ 550 w 719"/>
                  <a:gd name="T1" fmla="*/ 1003 h 1048"/>
                  <a:gd name="T2" fmla="*/ 465 w 719"/>
                  <a:gd name="T3" fmla="*/ 1048 h 1048"/>
                  <a:gd name="T4" fmla="*/ 329 w 719"/>
                  <a:gd name="T5" fmla="*/ 1006 h 1048"/>
                  <a:gd name="T6" fmla="*/ 331 w 719"/>
                  <a:gd name="T7" fmla="*/ 760 h 1048"/>
                  <a:gd name="T8" fmla="*/ 120 w 719"/>
                  <a:gd name="T9" fmla="*/ 638 h 1048"/>
                  <a:gd name="T10" fmla="*/ 10 w 719"/>
                  <a:gd name="T11" fmla="*/ 517 h 1048"/>
                  <a:gd name="T12" fmla="*/ 0 w 719"/>
                  <a:gd name="T13" fmla="*/ 357 h 1048"/>
                  <a:gd name="T14" fmla="*/ 26 w 719"/>
                  <a:gd name="T15" fmla="*/ 208 h 1048"/>
                  <a:gd name="T16" fmla="*/ 170 w 719"/>
                  <a:gd name="T17" fmla="*/ 105 h 1048"/>
                  <a:gd name="T18" fmla="*/ 286 w 719"/>
                  <a:gd name="T19" fmla="*/ 54 h 1048"/>
                  <a:gd name="T20" fmla="*/ 436 w 719"/>
                  <a:gd name="T21" fmla="*/ 111 h 1048"/>
                  <a:gd name="T22" fmla="*/ 551 w 719"/>
                  <a:gd name="T23" fmla="*/ 43 h 1048"/>
                  <a:gd name="T24" fmla="*/ 682 w 719"/>
                  <a:gd name="T25" fmla="*/ 0 h 1048"/>
                  <a:gd name="T26" fmla="*/ 719 w 719"/>
                  <a:gd name="T27" fmla="*/ 171 h 1048"/>
                  <a:gd name="T28" fmla="*/ 569 w 719"/>
                  <a:gd name="T29" fmla="*/ 339 h 1048"/>
                  <a:gd name="T30" fmla="*/ 645 w 719"/>
                  <a:gd name="T31" fmla="*/ 492 h 1048"/>
                  <a:gd name="T32" fmla="*/ 625 w 719"/>
                  <a:gd name="T33" fmla="*/ 713 h 1048"/>
                  <a:gd name="T34" fmla="*/ 595 w 719"/>
                  <a:gd name="T35" fmla="*/ 893 h 1048"/>
                  <a:gd name="T36" fmla="*/ 550 w 719"/>
                  <a:gd name="T37" fmla="*/ 1003 h 104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19"/>
                  <a:gd name="T58" fmla="*/ 0 h 1048"/>
                  <a:gd name="T59" fmla="*/ 719 w 719"/>
                  <a:gd name="T60" fmla="*/ 1048 h 104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19" h="1048">
                    <a:moveTo>
                      <a:pt x="550" y="1003"/>
                    </a:moveTo>
                    <a:lnTo>
                      <a:pt x="465" y="1048"/>
                    </a:lnTo>
                    <a:lnTo>
                      <a:pt x="329" y="1006"/>
                    </a:lnTo>
                    <a:lnTo>
                      <a:pt x="331" y="760"/>
                    </a:lnTo>
                    <a:lnTo>
                      <a:pt x="120" y="638"/>
                    </a:lnTo>
                    <a:lnTo>
                      <a:pt x="10" y="517"/>
                    </a:lnTo>
                    <a:lnTo>
                      <a:pt x="0" y="357"/>
                    </a:lnTo>
                    <a:lnTo>
                      <a:pt x="26" y="208"/>
                    </a:lnTo>
                    <a:lnTo>
                      <a:pt x="170" y="105"/>
                    </a:lnTo>
                    <a:lnTo>
                      <a:pt x="286" y="54"/>
                    </a:lnTo>
                    <a:lnTo>
                      <a:pt x="436" y="111"/>
                    </a:lnTo>
                    <a:lnTo>
                      <a:pt x="551" y="43"/>
                    </a:lnTo>
                    <a:lnTo>
                      <a:pt x="682" y="0"/>
                    </a:lnTo>
                    <a:lnTo>
                      <a:pt x="719" y="171"/>
                    </a:lnTo>
                    <a:lnTo>
                      <a:pt x="569" y="339"/>
                    </a:lnTo>
                    <a:lnTo>
                      <a:pt x="645" y="492"/>
                    </a:lnTo>
                    <a:lnTo>
                      <a:pt x="625" y="713"/>
                    </a:lnTo>
                    <a:lnTo>
                      <a:pt x="595" y="893"/>
                    </a:lnTo>
                    <a:lnTo>
                      <a:pt x="550" y="1003"/>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02" name="Freeform 16">
                <a:extLst>
                  <a:ext uri="{FF2B5EF4-FFF2-40B4-BE49-F238E27FC236}">
                    <a16:creationId xmlns:a16="http://schemas.microsoft.com/office/drawing/2014/main" id="{31B9B9FA-57DB-4163-B47A-17F922DD5545}"/>
                  </a:ext>
                </a:extLst>
              </p:cNvPr>
              <p:cNvSpPr>
                <a:spLocks/>
              </p:cNvSpPr>
              <p:nvPr/>
            </p:nvSpPr>
            <p:spPr bwMode="auto">
              <a:xfrm>
                <a:off x="4161404" y="4057562"/>
                <a:ext cx="367106" cy="418476"/>
              </a:xfrm>
              <a:custGeom>
                <a:avLst/>
                <a:gdLst>
                  <a:gd name="T0" fmla="*/ 0 w 1465"/>
                  <a:gd name="T1" fmla="*/ 380 h 1671"/>
                  <a:gd name="T2" fmla="*/ 0 w 1465"/>
                  <a:gd name="T3" fmla="*/ 545 h 1671"/>
                  <a:gd name="T4" fmla="*/ 160 w 1465"/>
                  <a:gd name="T5" fmla="*/ 530 h 1671"/>
                  <a:gd name="T6" fmla="*/ 251 w 1465"/>
                  <a:gd name="T7" fmla="*/ 653 h 1671"/>
                  <a:gd name="T8" fmla="*/ 269 w 1465"/>
                  <a:gd name="T9" fmla="*/ 828 h 1671"/>
                  <a:gd name="T10" fmla="*/ 235 w 1465"/>
                  <a:gd name="T11" fmla="*/ 961 h 1671"/>
                  <a:gd name="T12" fmla="*/ 458 w 1465"/>
                  <a:gd name="T13" fmla="*/ 1340 h 1671"/>
                  <a:gd name="T14" fmla="*/ 667 w 1465"/>
                  <a:gd name="T15" fmla="*/ 1386 h 1671"/>
                  <a:gd name="T16" fmla="*/ 827 w 1465"/>
                  <a:gd name="T17" fmla="*/ 1505 h 1671"/>
                  <a:gd name="T18" fmla="*/ 881 w 1465"/>
                  <a:gd name="T19" fmla="*/ 1416 h 1671"/>
                  <a:gd name="T20" fmla="*/ 985 w 1465"/>
                  <a:gd name="T21" fmla="*/ 1365 h 1671"/>
                  <a:gd name="T22" fmla="*/ 1105 w 1465"/>
                  <a:gd name="T23" fmla="*/ 1551 h 1671"/>
                  <a:gd name="T24" fmla="*/ 1244 w 1465"/>
                  <a:gd name="T25" fmla="*/ 1671 h 1671"/>
                  <a:gd name="T26" fmla="*/ 1290 w 1465"/>
                  <a:gd name="T27" fmla="*/ 1546 h 1671"/>
                  <a:gd name="T28" fmla="*/ 1390 w 1465"/>
                  <a:gd name="T29" fmla="*/ 1491 h 1671"/>
                  <a:gd name="T30" fmla="*/ 1435 w 1465"/>
                  <a:gd name="T31" fmla="*/ 1356 h 1671"/>
                  <a:gd name="T32" fmla="*/ 1465 w 1465"/>
                  <a:gd name="T33" fmla="*/ 1140 h 1671"/>
                  <a:gd name="T34" fmla="*/ 1435 w 1465"/>
                  <a:gd name="T35" fmla="*/ 906 h 1671"/>
                  <a:gd name="T36" fmla="*/ 1375 w 1465"/>
                  <a:gd name="T37" fmla="*/ 876 h 1671"/>
                  <a:gd name="T38" fmla="*/ 1288 w 1465"/>
                  <a:gd name="T39" fmla="*/ 662 h 1671"/>
                  <a:gd name="T40" fmla="*/ 1045 w 1465"/>
                  <a:gd name="T41" fmla="*/ 186 h 1671"/>
                  <a:gd name="T42" fmla="*/ 863 w 1465"/>
                  <a:gd name="T43" fmla="*/ 51 h 1671"/>
                  <a:gd name="T44" fmla="*/ 689 w 1465"/>
                  <a:gd name="T45" fmla="*/ 0 h 1671"/>
                  <a:gd name="T46" fmla="*/ 523 w 1465"/>
                  <a:gd name="T47" fmla="*/ 90 h 1671"/>
                  <a:gd name="T48" fmla="*/ 355 w 1465"/>
                  <a:gd name="T49" fmla="*/ 66 h 1671"/>
                  <a:gd name="T50" fmla="*/ 164 w 1465"/>
                  <a:gd name="T51" fmla="*/ 209 h 1671"/>
                  <a:gd name="T52" fmla="*/ 0 w 1465"/>
                  <a:gd name="T53" fmla="*/ 380 h 16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65"/>
                  <a:gd name="T82" fmla="*/ 0 h 1671"/>
                  <a:gd name="T83" fmla="*/ 1465 w 1465"/>
                  <a:gd name="T84" fmla="*/ 1671 h 16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65" h="1671">
                    <a:moveTo>
                      <a:pt x="0" y="380"/>
                    </a:moveTo>
                    <a:lnTo>
                      <a:pt x="0" y="545"/>
                    </a:lnTo>
                    <a:lnTo>
                      <a:pt x="160" y="530"/>
                    </a:lnTo>
                    <a:lnTo>
                      <a:pt x="251" y="653"/>
                    </a:lnTo>
                    <a:lnTo>
                      <a:pt x="269" y="828"/>
                    </a:lnTo>
                    <a:lnTo>
                      <a:pt x="235" y="961"/>
                    </a:lnTo>
                    <a:lnTo>
                      <a:pt x="458" y="1340"/>
                    </a:lnTo>
                    <a:lnTo>
                      <a:pt x="667" y="1386"/>
                    </a:lnTo>
                    <a:lnTo>
                      <a:pt x="827" y="1505"/>
                    </a:lnTo>
                    <a:lnTo>
                      <a:pt x="881" y="1416"/>
                    </a:lnTo>
                    <a:lnTo>
                      <a:pt x="985" y="1365"/>
                    </a:lnTo>
                    <a:lnTo>
                      <a:pt x="1105" y="1551"/>
                    </a:lnTo>
                    <a:lnTo>
                      <a:pt x="1244" y="1671"/>
                    </a:lnTo>
                    <a:lnTo>
                      <a:pt x="1290" y="1546"/>
                    </a:lnTo>
                    <a:lnTo>
                      <a:pt x="1390" y="1491"/>
                    </a:lnTo>
                    <a:lnTo>
                      <a:pt x="1435" y="1356"/>
                    </a:lnTo>
                    <a:lnTo>
                      <a:pt x="1465" y="1140"/>
                    </a:lnTo>
                    <a:lnTo>
                      <a:pt x="1435" y="906"/>
                    </a:lnTo>
                    <a:lnTo>
                      <a:pt x="1375" y="876"/>
                    </a:lnTo>
                    <a:lnTo>
                      <a:pt x="1288" y="662"/>
                    </a:lnTo>
                    <a:lnTo>
                      <a:pt x="1045" y="186"/>
                    </a:lnTo>
                    <a:lnTo>
                      <a:pt x="863" y="51"/>
                    </a:lnTo>
                    <a:lnTo>
                      <a:pt x="689" y="0"/>
                    </a:lnTo>
                    <a:lnTo>
                      <a:pt x="523" y="90"/>
                    </a:lnTo>
                    <a:lnTo>
                      <a:pt x="355" y="66"/>
                    </a:lnTo>
                    <a:lnTo>
                      <a:pt x="164" y="209"/>
                    </a:lnTo>
                    <a:lnTo>
                      <a:pt x="0" y="380"/>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03" name="Freeform 49">
                <a:extLst>
                  <a:ext uri="{FF2B5EF4-FFF2-40B4-BE49-F238E27FC236}">
                    <a16:creationId xmlns:a16="http://schemas.microsoft.com/office/drawing/2014/main" id="{FBCA7CBF-3CFC-4602-B868-FFD1ACEC1097}"/>
                  </a:ext>
                </a:extLst>
              </p:cNvPr>
              <p:cNvSpPr>
                <a:spLocks/>
              </p:cNvSpPr>
              <p:nvPr/>
            </p:nvSpPr>
            <p:spPr bwMode="auto">
              <a:xfrm>
                <a:off x="4520993" y="4222947"/>
                <a:ext cx="109004" cy="196708"/>
              </a:xfrm>
              <a:custGeom>
                <a:avLst/>
                <a:gdLst>
                  <a:gd name="T0" fmla="*/ 0 w 438"/>
                  <a:gd name="T1" fmla="*/ 246 h 786"/>
                  <a:gd name="T2" fmla="*/ 30 w 438"/>
                  <a:gd name="T3" fmla="*/ 480 h 786"/>
                  <a:gd name="T4" fmla="*/ 3 w 438"/>
                  <a:gd name="T5" fmla="*/ 695 h 786"/>
                  <a:gd name="T6" fmla="*/ 158 w 438"/>
                  <a:gd name="T7" fmla="*/ 786 h 786"/>
                  <a:gd name="T8" fmla="*/ 394 w 438"/>
                  <a:gd name="T9" fmla="*/ 690 h 786"/>
                  <a:gd name="T10" fmla="*/ 376 w 438"/>
                  <a:gd name="T11" fmla="*/ 568 h 786"/>
                  <a:gd name="T12" fmla="*/ 438 w 438"/>
                  <a:gd name="T13" fmla="*/ 418 h 786"/>
                  <a:gd name="T14" fmla="*/ 366 w 438"/>
                  <a:gd name="T15" fmla="*/ 230 h 786"/>
                  <a:gd name="T16" fmla="*/ 382 w 438"/>
                  <a:gd name="T17" fmla="*/ 0 h 786"/>
                  <a:gd name="T18" fmla="*/ 274 w 438"/>
                  <a:gd name="T19" fmla="*/ 8 h 786"/>
                  <a:gd name="T20" fmla="*/ 148 w 438"/>
                  <a:gd name="T21" fmla="*/ 0 h 786"/>
                  <a:gd name="T22" fmla="*/ 124 w 438"/>
                  <a:gd name="T23" fmla="*/ 80 h 786"/>
                  <a:gd name="T24" fmla="*/ 158 w 438"/>
                  <a:gd name="T25" fmla="*/ 200 h 786"/>
                  <a:gd name="T26" fmla="*/ 0 w 438"/>
                  <a:gd name="T27" fmla="*/ 246 h 78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8"/>
                  <a:gd name="T43" fmla="*/ 0 h 786"/>
                  <a:gd name="T44" fmla="*/ 438 w 438"/>
                  <a:gd name="T45" fmla="*/ 786 h 78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8" h="786">
                    <a:moveTo>
                      <a:pt x="0" y="246"/>
                    </a:moveTo>
                    <a:lnTo>
                      <a:pt x="30" y="480"/>
                    </a:lnTo>
                    <a:lnTo>
                      <a:pt x="3" y="695"/>
                    </a:lnTo>
                    <a:lnTo>
                      <a:pt x="158" y="786"/>
                    </a:lnTo>
                    <a:lnTo>
                      <a:pt x="394" y="690"/>
                    </a:lnTo>
                    <a:lnTo>
                      <a:pt x="376" y="568"/>
                    </a:lnTo>
                    <a:lnTo>
                      <a:pt x="438" y="418"/>
                    </a:lnTo>
                    <a:lnTo>
                      <a:pt x="366" y="230"/>
                    </a:lnTo>
                    <a:lnTo>
                      <a:pt x="382" y="0"/>
                    </a:lnTo>
                    <a:lnTo>
                      <a:pt x="274" y="8"/>
                    </a:lnTo>
                    <a:lnTo>
                      <a:pt x="148" y="0"/>
                    </a:lnTo>
                    <a:lnTo>
                      <a:pt x="124" y="80"/>
                    </a:lnTo>
                    <a:lnTo>
                      <a:pt x="158" y="200"/>
                    </a:lnTo>
                    <a:lnTo>
                      <a:pt x="0" y="246"/>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grpSp>
        <p:sp>
          <p:nvSpPr>
            <p:cNvPr id="96" name="Freeform 50">
              <a:extLst>
                <a:ext uri="{FF2B5EF4-FFF2-40B4-BE49-F238E27FC236}">
                  <a16:creationId xmlns:a16="http://schemas.microsoft.com/office/drawing/2014/main" id="{5C5BB25C-C674-4577-8BFE-28C88BA05AFD}"/>
                </a:ext>
              </a:extLst>
            </p:cNvPr>
            <p:cNvSpPr>
              <a:spLocks/>
            </p:cNvSpPr>
            <p:nvPr/>
          </p:nvSpPr>
          <p:spPr bwMode="auto">
            <a:xfrm>
              <a:off x="4653803" y="4105173"/>
              <a:ext cx="48864" cy="60140"/>
            </a:xfrm>
            <a:custGeom>
              <a:avLst/>
              <a:gdLst>
                <a:gd name="T0" fmla="*/ 18 w 199"/>
                <a:gd name="T1" fmla="*/ 0 h 242"/>
                <a:gd name="T2" fmla="*/ 102 w 199"/>
                <a:gd name="T3" fmla="*/ 46 h 242"/>
                <a:gd name="T4" fmla="*/ 174 w 199"/>
                <a:gd name="T5" fmla="*/ 122 h 242"/>
                <a:gd name="T6" fmla="*/ 196 w 199"/>
                <a:gd name="T7" fmla="*/ 170 h 242"/>
                <a:gd name="T8" fmla="*/ 199 w 199"/>
                <a:gd name="T9" fmla="*/ 214 h 242"/>
                <a:gd name="T10" fmla="*/ 130 w 199"/>
                <a:gd name="T11" fmla="*/ 242 h 242"/>
                <a:gd name="T12" fmla="*/ 36 w 199"/>
                <a:gd name="T13" fmla="*/ 198 h 242"/>
                <a:gd name="T14" fmla="*/ 0 w 199"/>
                <a:gd name="T15" fmla="*/ 156 h 242"/>
                <a:gd name="T16" fmla="*/ 18 w 199"/>
                <a:gd name="T17" fmla="*/ 0 h 2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9"/>
                <a:gd name="T28" fmla="*/ 0 h 242"/>
                <a:gd name="T29" fmla="*/ 199 w 199"/>
                <a:gd name="T30" fmla="*/ 242 h 2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9" h="242">
                  <a:moveTo>
                    <a:pt x="18" y="0"/>
                  </a:moveTo>
                  <a:lnTo>
                    <a:pt x="102" y="46"/>
                  </a:lnTo>
                  <a:lnTo>
                    <a:pt x="174" y="122"/>
                  </a:lnTo>
                  <a:lnTo>
                    <a:pt x="196" y="170"/>
                  </a:lnTo>
                  <a:lnTo>
                    <a:pt x="199" y="214"/>
                  </a:lnTo>
                  <a:lnTo>
                    <a:pt x="130" y="242"/>
                  </a:lnTo>
                  <a:lnTo>
                    <a:pt x="36" y="198"/>
                  </a:lnTo>
                  <a:lnTo>
                    <a:pt x="0" y="156"/>
                  </a:lnTo>
                  <a:lnTo>
                    <a:pt x="18" y="0"/>
                  </a:lnTo>
                  <a:close/>
                </a:path>
              </a:pathLst>
            </a:custGeom>
            <a:grp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grpSp>
      <p:grpSp>
        <p:nvGrpSpPr>
          <p:cNvPr id="104" name="Group 103">
            <a:extLst>
              <a:ext uri="{FF2B5EF4-FFF2-40B4-BE49-F238E27FC236}">
                <a16:creationId xmlns:a16="http://schemas.microsoft.com/office/drawing/2014/main" id="{0158BF89-02D6-487B-9859-2603DE5AEFB3}"/>
              </a:ext>
            </a:extLst>
          </p:cNvPr>
          <p:cNvGrpSpPr/>
          <p:nvPr/>
        </p:nvGrpSpPr>
        <p:grpSpPr>
          <a:xfrm>
            <a:off x="6541595" y="693817"/>
            <a:ext cx="2112426" cy="2251500"/>
            <a:chOff x="4676356" y="1050550"/>
            <a:chExt cx="2112426" cy="2251500"/>
          </a:xfrm>
        </p:grpSpPr>
        <p:sp>
          <p:nvSpPr>
            <p:cNvPr id="105" name="Freeform 3">
              <a:extLst>
                <a:ext uri="{FF2B5EF4-FFF2-40B4-BE49-F238E27FC236}">
                  <a16:creationId xmlns:a16="http://schemas.microsoft.com/office/drawing/2014/main" id="{249DFD8E-FFCC-4E68-BB81-122EE191C578}"/>
                </a:ext>
              </a:extLst>
            </p:cNvPr>
            <p:cNvSpPr>
              <a:spLocks/>
            </p:cNvSpPr>
            <p:nvPr/>
          </p:nvSpPr>
          <p:spPr bwMode="auto">
            <a:xfrm>
              <a:off x="5841573" y="1050550"/>
              <a:ext cx="947209" cy="710406"/>
            </a:xfrm>
            <a:custGeom>
              <a:avLst/>
              <a:gdLst>
                <a:gd name="T0" fmla="*/ 510 w 3781"/>
                <a:gd name="T1" fmla="*/ 2175 h 2835"/>
                <a:gd name="T2" fmla="*/ 640 w 3781"/>
                <a:gd name="T3" fmla="*/ 1845 h 2835"/>
                <a:gd name="T4" fmla="*/ 370 w 3781"/>
                <a:gd name="T5" fmla="*/ 1470 h 2835"/>
                <a:gd name="T6" fmla="*/ 0 w 3781"/>
                <a:gd name="T7" fmla="*/ 1220 h 2835"/>
                <a:gd name="T8" fmla="*/ 130 w 3781"/>
                <a:gd name="T9" fmla="*/ 1235 h 2835"/>
                <a:gd name="T10" fmla="*/ 345 w 3781"/>
                <a:gd name="T11" fmla="*/ 1190 h 2835"/>
                <a:gd name="T12" fmla="*/ 645 w 3781"/>
                <a:gd name="T13" fmla="*/ 1325 h 2835"/>
                <a:gd name="T14" fmla="*/ 915 w 3781"/>
                <a:gd name="T15" fmla="*/ 915 h 2835"/>
                <a:gd name="T16" fmla="*/ 1000 w 3781"/>
                <a:gd name="T17" fmla="*/ 600 h 2835"/>
                <a:gd name="T18" fmla="*/ 970 w 3781"/>
                <a:gd name="T19" fmla="*/ 260 h 2835"/>
                <a:gd name="T20" fmla="*/ 1060 w 3781"/>
                <a:gd name="T21" fmla="*/ 320 h 2835"/>
                <a:gd name="T22" fmla="*/ 1525 w 3781"/>
                <a:gd name="T23" fmla="*/ 365 h 2835"/>
                <a:gd name="T24" fmla="*/ 1350 w 3781"/>
                <a:gd name="T25" fmla="*/ 675 h 2835"/>
                <a:gd name="T26" fmla="*/ 1365 w 3781"/>
                <a:gd name="T27" fmla="*/ 1215 h 2835"/>
                <a:gd name="T28" fmla="*/ 1500 w 3781"/>
                <a:gd name="T29" fmla="*/ 860 h 2835"/>
                <a:gd name="T30" fmla="*/ 1710 w 3781"/>
                <a:gd name="T31" fmla="*/ 365 h 2835"/>
                <a:gd name="T32" fmla="*/ 1855 w 3781"/>
                <a:gd name="T33" fmla="*/ 425 h 2835"/>
                <a:gd name="T34" fmla="*/ 1960 w 3781"/>
                <a:gd name="T35" fmla="*/ 710 h 2835"/>
                <a:gd name="T36" fmla="*/ 1960 w 3781"/>
                <a:gd name="T37" fmla="*/ 245 h 2835"/>
                <a:gd name="T38" fmla="*/ 2080 w 3781"/>
                <a:gd name="T39" fmla="*/ 0 h 2835"/>
                <a:gd name="T40" fmla="*/ 2335 w 3781"/>
                <a:gd name="T41" fmla="*/ 345 h 2835"/>
                <a:gd name="T42" fmla="*/ 2205 w 3781"/>
                <a:gd name="T43" fmla="*/ 510 h 2835"/>
                <a:gd name="T44" fmla="*/ 2310 w 3781"/>
                <a:gd name="T45" fmla="*/ 645 h 2835"/>
                <a:gd name="T46" fmla="*/ 2535 w 3781"/>
                <a:gd name="T47" fmla="*/ 495 h 2835"/>
                <a:gd name="T48" fmla="*/ 2815 w 3781"/>
                <a:gd name="T49" fmla="*/ 350 h 2835"/>
                <a:gd name="T50" fmla="*/ 3025 w 3781"/>
                <a:gd name="T51" fmla="*/ 420 h 2835"/>
                <a:gd name="T52" fmla="*/ 3415 w 3781"/>
                <a:gd name="T53" fmla="*/ 425 h 2835"/>
                <a:gd name="T54" fmla="*/ 3375 w 3781"/>
                <a:gd name="T55" fmla="*/ 720 h 2835"/>
                <a:gd name="T56" fmla="*/ 2775 w 3781"/>
                <a:gd name="T57" fmla="*/ 1025 h 2835"/>
                <a:gd name="T58" fmla="*/ 3160 w 3781"/>
                <a:gd name="T59" fmla="*/ 1245 h 2835"/>
                <a:gd name="T60" fmla="*/ 3420 w 3781"/>
                <a:gd name="T61" fmla="*/ 1115 h 2835"/>
                <a:gd name="T62" fmla="*/ 3781 w 3781"/>
                <a:gd name="T63" fmla="*/ 1116 h 2835"/>
                <a:gd name="T64" fmla="*/ 3399 w 3781"/>
                <a:gd name="T65" fmla="*/ 1666 h 2835"/>
                <a:gd name="T66" fmla="*/ 3204 w 3781"/>
                <a:gd name="T67" fmla="*/ 2121 h 2835"/>
                <a:gd name="T68" fmla="*/ 2995 w 3781"/>
                <a:gd name="T69" fmla="*/ 1896 h 2835"/>
                <a:gd name="T70" fmla="*/ 2694 w 3781"/>
                <a:gd name="T71" fmla="*/ 1315 h 2835"/>
                <a:gd name="T72" fmla="*/ 1960 w 3781"/>
                <a:gd name="T73" fmla="*/ 1415 h 2835"/>
                <a:gd name="T74" fmla="*/ 1855 w 3781"/>
                <a:gd name="T75" fmla="*/ 2295 h 2835"/>
                <a:gd name="T76" fmla="*/ 1735 w 3781"/>
                <a:gd name="T77" fmla="*/ 2705 h 2835"/>
                <a:gd name="T78" fmla="*/ 1555 w 3781"/>
                <a:gd name="T79" fmla="*/ 2750 h 2835"/>
                <a:gd name="T80" fmla="*/ 1135 w 3781"/>
                <a:gd name="T81" fmla="*/ 2750 h 2835"/>
                <a:gd name="T82" fmla="*/ 745 w 3781"/>
                <a:gd name="T83" fmla="*/ 2720 h 2835"/>
                <a:gd name="T84" fmla="*/ 570 w 3781"/>
                <a:gd name="T85" fmla="*/ 2445 h 28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781"/>
                <a:gd name="T130" fmla="*/ 0 h 2835"/>
                <a:gd name="T131" fmla="*/ 3781 w 3781"/>
                <a:gd name="T132" fmla="*/ 2835 h 28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781" h="2835">
                  <a:moveTo>
                    <a:pt x="570" y="2445"/>
                  </a:moveTo>
                  <a:lnTo>
                    <a:pt x="615" y="2360"/>
                  </a:lnTo>
                  <a:lnTo>
                    <a:pt x="510" y="2175"/>
                  </a:lnTo>
                  <a:lnTo>
                    <a:pt x="490" y="2045"/>
                  </a:lnTo>
                  <a:lnTo>
                    <a:pt x="655" y="1940"/>
                  </a:lnTo>
                  <a:lnTo>
                    <a:pt x="640" y="1845"/>
                  </a:lnTo>
                  <a:lnTo>
                    <a:pt x="535" y="1745"/>
                  </a:lnTo>
                  <a:lnTo>
                    <a:pt x="465" y="1575"/>
                  </a:lnTo>
                  <a:lnTo>
                    <a:pt x="370" y="1470"/>
                  </a:lnTo>
                  <a:lnTo>
                    <a:pt x="330" y="1365"/>
                  </a:lnTo>
                  <a:lnTo>
                    <a:pt x="190" y="1325"/>
                  </a:lnTo>
                  <a:lnTo>
                    <a:pt x="0" y="1220"/>
                  </a:lnTo>
                  <a:lnTo>
                    <a:pt x="105" y="1115"/>
                  </a:lnTo>
                  <a:lnTo>
                    <a:pt x="150" y="1130"/>
                  </a:lnTo>
                  <a:lnTo>
                    <a:pt x="130" y="1235"/>
                  </a:lnTo>
                  <a:lnTo>
                    <a:pt x="210" y="1230"/>
                  </a:lnTo>
                  <a:lnTo>
                    <a:pt x="280" y="1185"/>
                  </a:lnTo>
                  <a:lnTo>
                    <a:pt x="345" y="1190"/>
                  </a:lnTo>
                  <a:lnTo>
                    <a:pt x="355" y="1310"/>
                  </a:lnTo>
                  <a:lnTo>
                    <a:pt x="495" y="1310"/>
                  </a:lnTo>
                  <a:lnTo>
                    <a:pt x="645" y="1325"/>
                  </a:lnTo>
                  <a:lnTo>
                    <a:pt x="730" y="1175"/>
                  </a:lnTo>
                  <a:lnTo>
                    <a:pt x="850" y="1085"/>
                  </a:lnTo>
                  <a:lnTo>
                    <a:pt x="915" y="915"/>
                  </a:lnTo>
                  <a:lnTo>
                    <a:pt x="1030" y="855"/>
                  </a:lnTo>
                  <a:lnTo>
                    <a:pt x="1015" y="720"/>
                  </a:lnTo>
                  <a:lnTo>
                    <a:pt x="1000" y="600"/>
                  </a:lnTo>
                  <a:lnTo>
                    <a:pt x="970" y="540"/>
                  </a:lnTo>
                  <a:lnTo>
                    <a:pt x="1035" y="375"/>
                  </a:lnTo>
                  <a:lnTo>
                    <a:pt x="970" y="260"/>
                  </a:lnTo>
                  <a:lnTo>
                    <a:pt x="1030" y="195"/>
                  </a:lnTo>
                  <a:lnTo>
                    <a:pt x="1125" y="285"/>
                  </a:lnTo>
                  <a:lnTo>
                    <a:pt x="1060" y="320"/>
                  </a:lnTo>
                  <a:lnTo>
                    <a:pt x="1210" y="425"/>
                  </a:lnTo>
                  <a:lnTo>
                    <a:pt x="1360" y="350"/>
                  </a:lnTo>
                  <a:lnTo>
                    <a:pt x="1525" y="365"/>
                  </a:lnTo>
                  <a:lnTo>
                    <a:pt x="1540" y="525"/>
                  </a:lnTo>
                  <a:lnTo>
                    <a:pt x="1425" y="575"/>
                  </a:lnTo>
                  <a:lnTo>
                    <a:pt x="1350" y="675"/>
                  </a:lnTo>
                  <a:lnTo>
                    <a:pt x="1350" y="930"/>
                  </a:lnTo>
                  <a:lnTo>
                    <a:pt x="1330" y="1110"/>
                  </a:lnTo>
                  <a:lnTo>
                    <a:pt x="1365" y="1215"/>
                  </a:lnTo>
                  <a:lnTo>
                    <a:pt x="1455" y="1170"/>
                  </a:lnTo>
                  <a:lnTo>
                    <a:pt x="1485" y="995"/>
                  </a:lnTo>
                  <a:lnTo>
                    <a:pt x="1500" y="860"/>
                  </a:lnTo>
                  <a:lnTo>
                    <a:pt x="1605" y="665"/>
                  </a:lnTo>
                  <a:lnTo>
                    <a:pt x="1630" y="500"/>
                  </a:lnTo>
                  <a:lnTo>
                    <a:pt x="1710" y="365"/>
                  </a:lnTo>
                  <a:lnTo>
                    <a:pt x="1680" y="305"/>
                  </a:lnTo>
                  <a:lnTo>
                    <a:pt x="1760" y="200"/>
                  </a:lnTo>
                  <a:lnTo>
                    <a:pt x="1855" y="425"/>
                  </a:lnTo>
                  <a:lnTo>
                    <a:pt x="1800" y="575"/>
                  </a:lnTo>
                  <a:lnTo>
                    <a:pt x="1875" y="855"/>
                  </a:lnTo>
                  <a:lnTo>
                    <a:pt x="1960" y="710"/>
                  </a:lnTo>
                  <a:lnTo>
                    <a:pt x="1935" y="590"/>
                  </a:lnTo>
                  <a:lnTo>
                    <a:pt x="2040" y="410"/>
                  </a:lnTo>
                  <a:lnTo>
                    <a:pt x="1960" y="245"/>
                  </a:lnTo>
                  <a:lnTo>
                    <a:pt x="1960" y="135"/>
                  </a:lnTo>
                  <a:lnTo>
                    <a:pt x="2035" y="90"/>
                  </a:lnTo>
                  <a:lnTo>
                    <a:pt x="2080" y="0"/>
                  </a:lnTo>
                  <a:lnTo>
                    <a:pt x="2340" y="0"/>
                  </a:lnTo>
                  <a:lnTo>
                    <a:pt x="2470" y="180"/>
                  </a:lnTo>
                  <a:lnTo>
                    <a:pt x="2335" y="345"/>
                  </a:lnTo>
                  <a:lnTo>
                    <a:pt x="2245" y="350"/>
                  </a:lnTo>
                  <a:lnTo>
                    <a:pt x="2260" y="420"/>
                  </a:lnTo>
                  <a:lnTo>
                    <a:pt x="2205" y="510"/>
                  </a:lnTo>
                  <a:lnTo>
                    <a:pt x="2275" y="540"/>
                  </a:lnTo>
                  <a:lnTo>
                    <a:pt x="2425" y="450"/>
                  </a:lnTo>
                  <a:lnTo>
                    <a:pt x="2310" y="645"/>
                  </a:lnTo>
                  <a:lnTo>
                    <a:pt x="2430" y="675"/>
                  </a:lnTo>
                  <a:lnTo>
                    <a:pt x="2565" y="620"/>
                  </a:lnTo>
                  <a:lnTo>
                    <a:pt x="2535" y="495"/>
                  </a:lnTo>
                  <a:lnTo>
                    <a:pt x="2505" y="285"/>
                  </a:lnTo>
                  <a:lnTo>
                    <a:pt x="2680" y="180"/>
                  </a:lnTo>
                  <a:lnTo>
                    <a:pt x="2815" y="350"/>
                  </a:lnTo>
                  <a:lnTo>
                    <a:pt x="2965" y="290"/>
                  </a:lnTo>
                  <a:lnTo>
                    <a:pt x="3045" y="305"/>
                  </a:lnTo>
                  <a:lnTo>
                    <a:pt x="3025" y="420"/>
                  </a:lnTo>
                  <a:lnTo>
                    <a:pt x="3265" y="330"/>
                  </a:lnTo>
                  <a:lnTo>
                    <a:pt x="3325" y="390"/>
                  </a:lnTo>
                  <a:lnTo>
                    <a:pt x="3415" y="425"/>
                  </a:lnTo>
                  <a:lnTo>
                    <a:pt x="3480" y="525"/>
                  </a:lnTo>
                  <a:lnTo>
                    <a:pt x="3525" y="650"/>
                  </a:lnTo>
                  <a:lnTo>
                    <a:pt x="3375" y="720"/>
                  </a:lnTo>
                  <a:lnTo>
                    <a:pt x="3150" y="945"/>
                  </a:lnTo>
                  <a:lnTo>
                    <a:pt x="2770" y="960"/>
                  </a:lnTo>
                  <a:lnTo>
                    <a:pt x="2775" y="1025"/>
                  </a:lnTo>
                  <a:lnTo>
                    <a:pt x="3070" y="1050"/>
                  </a:lnTo>
                  <a:lnTo>
                    <a:pt x="3145" y="1115"/>
                  </a:lnTo>
                  <a:lnTo>
                    <a:pt x="3160" y="1245"/>
                  </a:lnTo>
                  <a:lnTo>
                    <a:pt x="3295" y="1250"/>
                  </a:lnTo>
                  <a:lnTo>
                    <a:pt x="3375" y="1220"/>
                  </a:lnTo>
                  <a:lnTo>
                    <a:pt x="3420" y="1115"/>
                  </a:lnTo>
                  <a:lnTo>
                    <a:pt x="3550" y="1035"/>
                  </a:lnTo>
                  <a:lnTo>
                    <a:pt x="3690" y="1005"/>
                  </a:lnTo>
                  <a:lnTo>
                    <a:pt x="3781" y="1116"/>
                  </a:lnTo>
                  <a:lnTo>
                    <a:pt x="3628" y="1426"/>
                  </a:lnTo>
                  <a:lnTo>
                    <a:pt x="3460" y="1441"/>
                  </a:lnTo>
                  <a:lnTo>
                    <a:pt x="3399" y="1666"/>
                  </a:lnTo>
                  <a:lnTo>
                    <a:pt x="3208" y="1816"/>
                  </a:lnTo>
                  <a:lnTo>
                    <a:pt x="3195" y="1971"/>
                  </a:lnTo>
                  <a:lnTo>
                    <a:pt x="3204" y="2121"/>
                  </a:lnTo>
                  <a:lnTo>
                    <a:pt x="3045" y="2130"/>
                  </a:lnTo>
                  <a:lnTo>
                    <a:pt x="3016" y="2068"/>
                  </a:lnTo>
                  <a:lnTo>
                    <a:pt x="2995" y="1896"/>
                  </a:lnTo>
                  <a:lnTo>
                    <a:pt x="3055" y="1685"/>
                  </a:lnTo>
                  <a:lnTo>
                    <a:pt x="3013" y="1425"/>
                  </a:lnTo>
                  <a:lnTo>
                    <a:pt x="2694" y="1315"/>
                  </a:lnTo>
                  <a:lnTo>
                    <a:pt x="2370" y="1155"/>
                  </a:lnTo>
                  <a:lnTo>
                    <a:pt x="2215" y="1335"/>
                  </a:lnTo>
                  <a:lnTo>
                    <a:pt x="1960" y="1415"/>
                  </a:lnTo>
                  <a:lnTo>
                    <a:pt x="1905" y="1595"/>
                  </a:lnTo>
                  <a:lnTo>
                    <a:pt x="1836" y="2074"/>
                  </a:lnTo>
                  <a:lnTo>
                    <a:pt x="1855" y="2295"/>
                  </a:lnTo>
                  <a:lnTo>
                    <a:pt x="1990" y="2430"/>
                  </a:lnTo>
                  <a:lnTo>
                    <a:pt x="1825" y="2535"/>
                  </a:lnTo>
                  <a:lnTo>
                    <a:pt x="1735" y="2705"/>
                  </a:lnTo>
                  <a:lnTo>
                    <a:pt x="1720" y="2820"/>
                  </a:lnTo>
                  <a:lnTo>
                    <a:pt x="1630" y="2835"/>
                  </a:lnTo>
                  <a:lnTo>
                    <a:pt x="1555" y="2750"/>
                  </a:lnTo>
                  <a:lnTo>
                    <a:pt x="1455" y="2760"/>
                  </a:lnTo>
                  <a:lnTo>
                    <a:pt x="1270" y="2610"/>
                  </a:lnTo>
                  <a:lnTo>
                    <a:pt x="1135" y="2750"/>
                  </a:lnTo>
                  <a:lnTo>
                    <a:pt x="1015" y="2760"/>
                  </a:lnTo>
                  <a:lnTo>
                    <a:pt x="870" y="2835"/>
                  </a:lnTo>
                  <a:lnTo>
                    <a:pt x="745" y="2720"/>
                  </a:lnTo>
                  <a:lnTo>
                    <a:pt x="640" y="2750"/>
                  </a:lnTo>
                  <a:lnTo>
                    <a:pt x="570" y="2645"/>
                  </a:lnTo>
                  <a:lnTo>
                    <a:pt x="570" y="2445"/>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06" name="Freeform 4">
              <a:extLst>
                <a:ext uri="{FF2B5EF4-FFF2-40B4-BE49-F238E27FC236}">
                  <a16:creationId xmlns:a16="http://schemas.microsoft.com/office/drawing/2014/main" id="{8000A875-D5BE-427B-A33B-4F324BB28257}"/>
                </a:ext>
              </a:extLst>
            </p:cNvPr>
            <p:cNvSpPr>
              <a:spLocks/>
            </p:cNvSpPr>
            <p:nvPr/>
          </p:nvSpPr>
          <p:spPr bwMode="auto">
            <a:xfrm>
              <a:off x="5396785" y="1356263"/>
              <a:ext cx="608920" cy="529985"/>
            </a:xfrm>
            <a:custGeom>
              <a:avLst/>
              <a:gdLst>
                <a:gd name="T0" fmla="*/ 240 w 2431"/>
                <a:gd name="T1" fmla="*/ 1901 h 2115"/>
                <a:gd name="T2" fmla="*/ 615 w 2431"/>
                <a:gd name="T3" fmla="*/ 1876 h 2115"/>
                <a:gd name="T4" fmla="*/ 1390 w 2431"/>
                <a:gd name="T5" fmla="*/ 2115 h 2115"/>
                <a:gd name="T6" fmla="*/ 1521 w 2431"/>
                <a:gd name="T7" fmla="*/ 1808 h 2115"/>
                <a:gd name="T8" fmla="*/ 1572 w 2431"/>
                <a:gd name="T9" fmla="*/ 1487 h 2115"/>
                <a:gd name="T10" fmla="*/ 1660 w 2431"/>
                <a:gd name="T11" fmla="*/ 1238 h 2115"/>
                <a:gd name="T12" fmla="*/ 1920 w 2431"/>
                <a:gd name="T13" fmla="*/ 1166 h 2115"/>
                <a:gd name="T14" fmla="*/ 1909 w 2431"/>
                <a:gd name="T15" fmla="*/ 1076 h 2115"/>
                <a:gd name="T16" fmla="*/ 1942 w 2431"/>
                <a:gd name="T17" fmla="*/ 915 h 2115"/>
                <a:gd name="T18" fmla="*/ 2346 w 2431"/>
                <a:gd name="T19" fmla="*/ 1226 h 2115"/>
                <a:gd name="T20" fmla="*/ 2284 w 2431"/>
                <a:gd name="T21" fmla="*/ 954 h 2115"/>
                <a:gd name="T22" fmla="*/ 2431 w 2431"/>
                <a:gd name="T23" fmla="*/ 721 h 2115"/>
                <a:gd name="T24" fmla="*/ 2313 w 2431"/>
                <a:gd name="T25" fmla="*/ 528 h 2115"/>
                <a:gd name="T26" fmla="*/ 2142 w 2431"/>
                <a:gd name="T27" fmla="*/ 246 h 2115"/>
                <a:gd name="T28" fmla="*/ 1965 w 2431"/>
                <a:gd name="T29" fmla="*/ 105 h 2115"/>
                <a:gd name="T30" fmla="*/ 1786 w 2431"/>
                <a:gd name="T31" fmla="*/ 76 h 2115"/>
                <a:gd name="T32" fmla="*/ 2086 w 2431"/>
                <a:gd name="T33" fmla="*/ 226 h 2115"/>
                <a:gd name="T34" fmla="*/ 2061 w 2431"/>
                <a:gd name="T35" fmla="*/ 421 h 2115"/>
                <a:gd name="T36" fmla="*/ 1846 w 2431"/>
                <a:gd name="T37" fmla="*/ 286 h 2115"/>
                <a:gd name="T38" fmla="*/ 1641 w 2431"/>
                <a:gd name="T39" fmla="*/ 431 h 2115"/>
                <a:gd name="T40" fmla="*/ 1506 w 2431"/>
                <a:gd name="T41" fmla="*/ 586 h 2115"/>
                <a:gd name="T42" fmla="*/ 1681 w 2431"/>
                <a:gd name="T43" fmla="*/ 751 h 2115"/>
                <a:gd name="T44" fmla="*/ 1461 w 2431"/>
                <a:gd name="T45" fmla="*/ 496 h 2115"/>
                <a:gd name="T46" fmla="*/ 1276 w 2431"/>
                <a:gd name="T47" fmla="*/ 446 h 2115"/>
                <a:gd name="T48" fmla="*/ 1231 w 2431"/>
                <a:gd name="T49" fmla="*/ 721 h 2115"/>
                <a:gd name="T50" fmla="*/ 1100 w 2431"/>
                <a:gd name="T51" fmla="*/ 596 h 2115"/>
                <a:gd name="T52" fmla="*/ 900 w 2431"/>
                <a:gd name="T53" fmla="*/ 776 h 2115"/>
                <a:gd name="T54" fmla="*/ 750 w 2431"/>
                <a:gd name="T55" fmla="*/ 856 h 2115"/>
                <a:gd name="T56" fmla="*/ 770 w 2431"/>
                <a:gd name="T57" fmla="*/ 1006 h 2115"/>
                <a:gd name="T58" fmla="*/ 620 w 2431"/>
                <a:gd name="T59" fmla="*/ 946 h 2115"/>
                <a:gd name="T60" fmla="*/ 545 w 2431"/>
                <a:gd name="T61" fmla="*/ 1286 h 2115"/>
                <a:gd name="T62" fmla="*/ 380 w 2431"/>
                <a:gd name="T63" fmla="*/ 1411 h 2115"/>
                <a:gd name="T64" fmla="*/ 390 w 2431"/>
                <a:gd name="T65" fmla="*/ 1636 h 2115"/>
                <a:gd name="T66" fmla="*/ 240 w 2431"/>
                <a:gd name="T67" fmla="*/ 1726 h 2115"/>
                <a:gd name="T68" fmla="*/ 0 w 2431"/>
                <a:gd name="T69" fmla="*/ 1891 h 21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31"/>
                <a:gd name="T106" fmla="*/ 0 h 2115"/>
                <a:gd name="T107" fmla="*/ 2431 w 2431"/>
                <a:gd name="T108" fmla="*/ 2115 h 21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31" h="2115">
                  <a:moveTo>
                    <a:pt x="0" y="1976"/>
                  </a:moveTo>
                  <a:lnTo>
                    <a:pt x="240" y="1901"/>
                  </a:lnTo>
                  <a:lnTo>
                    <a:pt x="390" y="1831"/>
                  </a:lnTo>
                  <a:lnTo>
                    <a:pt x="615" y="1876"/>
                  </a:lnTo>
                  <a:lnTo>
                    <a:pt x="840" y="1866"/>
                  </a:lnTo>
                  <a:lnTo>
                    <a:pt x="1390" y="2115"/>
                  </a:lnTo>
                  <a:lnTo>
                    <a:pt x="1539" y="1979"/>
                  </a:lnTo>
                  <a:lnTo>
                    <a:pt x="1521" y="1808"/>
                  </a:lnTo>
                  <a:lnTo>
                    <a:pt x="1602" y="1704"/>
                  </a:lnTo>
                  <a:lnTo>
                    <a:pt x="1572" y="1487"/>
                  </a:lnTo>
                  <a:lnTo>
                    <a:pt x="1500" y="1298"/>
                  </a:lnTo>
                  <a:lnTo>
                    <a:pt x="1660" y="1238"/>
                  </a:lnTo>
                  <a:lnTo>
                    <a:pt x="1720" y="1176"/>
                  </a:lnTo>
                  <a:lnTo>
                    <a:pt x="1920" y="1166"/>
                  </a:lnTo>
                  <a:lnTo>
                    <a:pt x="2001" y="1104"/>
                  </a:lnTo>
                  <a:lnTo>
                    <a:pt x="1909" y="1076"/>
                  </a:lnTo>
                  <a:lnTo>
                    <a:pt x="1861" y="986"/>
                  </a:lnTo>
                  <a:lnTo>
                    <a:pt x="1942" y="915"/>
                  </a:lnTo>
                  <a:lnTo>
                    <a:pt x="2092" y="956"/>
                  </a:lnTo>
                  <a:lnTo>
                    <a:pt x="2346" y="1226"/>
                  </a:lnTo>
                  <a:lnTo>
                    <a:pt x="2391" y="1142"/>
                  </a:lnTo>
                  <a:lnTo>
                    <a:pt x="2284" y="954"/>
                  </a:lnTo>
                  <a:lnTo>
                    <a:pt x="2266" y="825"/>
                  </a:lnTo>
                  <a:lnTo>
                    <a:pt x="2431" y="721"/>
                  </a:lnTo>
                  <a:lnTo>
                    <a:pt x="2415" y="627"/>
                  </a:lnTo>
                  <a:lnTo>
                    <a:pt x="2313" y="528"/>
                  </a:lnTo>
                  <a:lnTo>
                    <a:pt x="2241" y="356"/>
                  </a:lnTo>
                  <a:lnTo>
                    <a:pt x="2142" y="246"/>
                  </a:lnTo>
                  <a:lnTo>
                    <a:pt x="2106" y="146"/>
                  </a:lnTo>
                  <a:lnTo>
                    <a:pt x="1965" y="105"/>
                  </a:lnTo>
                  <a:lnTo>
                    <a:pt x="1777" y="0"/>
                  </a:lnTo>
                  <a:lnTo>
                    <a:pt x="1786" y="76"/>
                  </a:lnTo>
                  <a:lnTo>
                    <a:pt x="1911" y="221"/>
                  </a:lnTo>
                  <a:lnTo>
                    <a:pt x="2086" y="226"/>
                  </a:lnTo>
                  <a:lnTo>
                    <a:pt x="2061" y="331"/>
                  </a:lnTo>
                  <a:lnTo>
                    <a:pt x="2061" y="421"/>
                  </a:lnTo>
                  <a:lnTo>
                    <a:pt x="1926" y="416"/>
                  </a:lnTo>
                  <a:lnTo>
                    <a:pt x="1846" y="286"/>
                  </a:lnTo>
                  <a:lnTo>
                    <a:pt x="1771" y="371"/>
                  </a:lnTo>
                  <a:lnTo>
                    <a:pt x="1641" y="431"/>
                  </a:lnTo>
                  <a:lnTo>
                    <a:pt x="1566" y="481"/>
                  </a:lnTo>
                  <a:lnTo>
                    <a:pt x="1506" y="586"/>
                  </a:lnTo>
                  <a:lnTo>
                    <a:pt x="1591" y="671"/>
                  </a:lnTo>
                  <a:lnTo>
                    <a:pt x="1681" y="751"/>
                  </a:lnTo>
                  <a:lnTo>
                    <a:pt x="1491" y="761"/>
                  </a:lnTo>
                  <a:lnTo>
                    <a:pt x="1461" y="496"/>
                  </a:lnTo>
                  <a:lnTo>
                    <a:pt x="1356" y="416"/>
                  </a:lnTo>
                  <a:lnTo>
                    <a:pt x="1276" y="446"/>
                  </a:lnTo>
                  <a:lnTo>
                    <a:pt x="1216" y="526"/>
                  </a:lnTo>
                  <a:lnTo>
                    <a:pt x="1231" y="721"/>
                  </a:lnTo>
                  <a:lnTo>
                    <a:pt x="1185" y="806"/>
                  </a:lnTo>
                  <a:lnTo>
                    <a:pt x="1100" y="596"/>
                  </a:lnTo>
                  <a:lnTo>
                    <a:pt x="860" y="626"/>
                  </a:lnTo>
                  <a:lnTo>
                    <a:pt x="900" y="776"/>
                  </a:lnTo>
                  <a:lnTo>
                    <a:pt x="915" y="931"/>
                  </a:lnTo>
                  <a:lnTo>
                    <a:pt x="750" y="856"/>
                  </a:lnTo>
                  <a:lnTo>
                    <a:pt x="705" y="931"/>
                  </a:lnTo>
                  <a:lnTo>
                    <a:pt x="770" y="1006"/>
                  </a:lnTo>
                  <a:lnTo>
                    <a:pt x="725" y="1081"/>
                  </a:lnTo>
                  <a:lnTo>
                    <a:pt x="620" y="946"/>
                  </a:lnTo>
                  <a:lnTo>
                    <a:pt x="570" y="971"/>
                  </a:lnTo>
                  <a:lnTo>
                    <a:pt x="545" y="1286"/>
                  </a:lnTo>
                  <a:lnTo>
                    <a:pt x="425" y="1316"/>
                  </a:lnTo>
                  <a:lnTo>
                    <a:pt x="380" y="1411"/>
                  </a:lnTo>
                  <a:lnTo>
                    <a:pt x="405" y="1511"/>
                  </a:lnTo>
                  <a:lnTo>
                    <a:pt x="390" y="1636"/>
                  </a:lnTo>
                  <a:lnTo>
                    <a:pt x="335" y="1721"/>
                  </a:lnTo>
                  <a:lnTo>
                    <a:pt x="240" y="1726"/>
                  </a:lnTo>
                  <a:lnTo>
                    <a:pt x="95" y="1771"/>
                  </a:lnTo>
                  <a:lnTo>
                    <a:pt x="0" y="1891"/>
                  </a:lnTo>
                  <a:lnTo>
                    <a:pt x="0" y="1976"/>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07" name="Freeform 5">
              <a:extLst>
                <a:ext uri="{FF2B5EF4-FFF2-40B4-BE49-F238E27FC236}">
                  <a16:creationId xmlns:a16="http://schemas.microsoft.com/office/drawing/2014/main" id="{4EAEA519-AB1C-43BA-9E7A-7D7A90C767CA}"/>
                </a:ext>
              </a:extLst>
            </p:cNvPr>
            <p:cNvSpPr>
              <a:spLocks/>
            </p:cNvSpPr>
            <p:nvPr/>
          </p:nvSpPr>
          <p:spPr bwMode="auto">
            <a:xfrm>
              <a:off x="4916916" y="1814832"/>
              <a:ext cx="635231" cy="1002337"/>
            </a:xfrm>
            <a:custGeom>
              <a:avLst/>
              <a:gdLst>
                <a:gd name="T0" fmla="*/ 10 w 2536"/>
                <a:gd name="T1" fmla="*/ 3645 h 3999"/>
                <a:gd name="T2" fmla="*/ 15 w 2536"/>
                <a:gd name="T3" fmla="*/ 3540 h 3999"/>
                <a:gd name="T4" fmla="*/ 195 w 2536"/>
                <a:gd name="T5" fmla="*/ 3475 h 3999"/>
                <a:gd name="T6" fmla="*/ 255 w 2536"/>
                <a:gd name="T7" fmla="*/ 3090 h 3999"/>
                <a:gd name="T8" fmla="*/ 645 w 2536"/>
                <a:gd name="T9" fmla="*/ 2710 h 3999"/>
                <a:gd name="T10" fmla="*/ 720 w 2536"/>
                <a:gd name="T11" fmla="*/ 2635 h 3999"/>
                <a:gd name="T12" fmla="*/ 445 w 2536"/>
                <a:gd name="T13" fmla="*/ 2575 h 3999"/>
                <a:gd name="T14" fmla="*/ 525 w 2536"/>
                <a:gd name="T15" fmla="*/ 2325 h 3999"/>
                <a:gd name="T16" fmla="*/ 630 w 2536"/>
                <a:gd name="T17" fmla="*/ 2130 h 3999"/>
                <a:gd name="T18" fmla="*/ 945 w 2536"/>
                <a:gd name="T19" fmla="*/ 1749 h 3999"/>
                <a:gd name="T20" fmla="*/ 1525 w 2536"/>
                <a:gd name="T21" fmla="*/ 1629 h 3999"/>
                <a:gd name="T22" fmla="*/ 1105 w 2536"/>
                <a:gd name="T23" fmla="*/ 1574 h 3999"/>
                <a:gd name="T24" fmla="*/ 1320 w 2536"/>
                <a:gd name="T25" fmla="*/ 1194 h 3999"/>
                <a:gd name="T26" fmla="*/ 1510 w 2536"/>
                <a:gd name="T27" fmla="*/ 1109 h 3999"/>
                <a:gd name="T28" fmla="*/ 1495 w 2536"/>
                <a:gd name="T29" fmla="*/ 899 h 3999"/>
                <a:gd name="T30" fmla="*/ 1660 w 2536"/>
                <a:gd name="T31" fmla="*/ 809 h 3999"/>
                <a:gd name="T32" fmla="*/ 1840 w 2536"/>
                <a:gd name="T33" fmla="*/ 734 h 3999"/>
                <a:gd name="T34" fmla="*/ 1885 w 2536"/>
                <a:gd name="T35" fmla="*/ 509 h 3999"/>
                <a:gd name="T36" fmla="*/ 1820 w 2536"/>
                <a:gd name="T37" fmla="*/ 324 h 3999"/>
                <a:gd name="T38" fmla="*/ 2170 w 2536"/>
                <a:gd name="T39" fmla="*/ 309 h 3999"/>
                <a:gd name="T40" fmla="*/ 2306 w 2536"/>
                <a:gd name="T41" fmla="*/ 0 h 3999"/>
                <a:gd name="T42" fmla="*/ 2495 w 2536"/>
                <a:gd name="T43" fmla="*/ 202 h 3999"/>
                <a:gd name="T44" fmla="*/ 2506 w 2536"/>
                <a:gd name="T45" fmla="*/ 606 h 3999"/>
                <a:gd name="T46" fmla="*/ 2170 w 2536"/>
                <a:gd name="T47" fmla="*/ 645 h 3999"/>
                <a:gd name="T48" fmla="*/ 1915 w 2536"/>
                <a:gd name="T49" fmla="*/ 954 h 3999"/>
                <a:gd name="T50" fmla="*/ 1736 w 2536"/>
                <a:gd name="T51" fmla="*/ 1293 h 3999"/>
                <a:gd name="T52" fmla="*/ 1897 w 2536"/>
                <a:gd name="T53" fmla="*/ 1654 h 3999"/>
                <a:gd name="T54" fmla="*/ 1514 w 2536"/>
                <a:gd name="T55" fmla="*/ 2344 h 3999"/>
                <a:gd name="T56" fmla="*/ 1455 w 2536"/>
                <a:gd name="T57" fmla="*/ 2715 h 3999"/>
                <a:gd name="T58" fmla="*/ 1066 w 2536"/>
                <a:gd name="T59" fmla="*/ 2755 h 3999"/>
                <a:gd name="T60" fmla="*/ 1135 w 2536"/>
                <a:gd name="T61" fmla="*/ 2983 h 3999"/>
                <a:gd name="T62" fmla="*/ 961 w 2536"/>
                <a:gd name="T63" fmla="*/ 3834 h 3999"/>
                <a:gd name="T64" fmla="*/ 610 w 2536"/>
                <a:gd name="T65" fmla="*/ 3855 h 3999"/>
                <a:gd name="T66" fmla="*/ 283 w 2536"/>
                <a:gd name="T67" fmla="*/ 3945 h 3999"/>
                <a:gd name="T68" fmla="*/ 105 w 2536"/>
                <a:gd name="T69" fmla="*/ 3900 h 3999"/>
                <a:gd name="T70" fmla="*/ 300 w 2536"/>
                <a:gd name="T71" fmla="*/ 3705 h 3999"/>
                <a:gd name="T72" fmla="*/ 90 w 2536"/>
                <a:gd name="T73" fmla="*/ 3750 h 39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36"/>
                <a:gd name="T112" fmla="*/ 0 h 3999"/>
                <a:gd name="T113" fmla="*/ 2536 w 2536"/>
                <a:gd name="T114" fmla="*/ 3999 h 39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36" h="3999">
                  <a:moveTo>
                    <a:pt x="145" y="3645"/>
                  </a:moveTo>
                  <a:lnTo>
                    <a:pt x="10" y="3645"/>
                  </a:lnTo>
                  <a:lnTo>
                    <a:pt x="0" y="3645"/>
                  </a:lnTo>
                  <a:lnTo>
                    <a:pt x="15" y="3540"/>
                  </a:lnTo>
                  <a:lnTo>
                    <a:pt x="100" y="3435"/>
                  </a:lnTo>
                  <a:lnTo>
                    <a:pt x="195" y="3475"/>
                  </a:lnTo>
                  <a:lnTo>
                    <a:pt x="240" y="3385"/>
                  </a:lnTo>
                  <a:lnTo>
                    <a:pt x="255" y="3090"/>
                  </a:lnTo>
                  <a:lnTo>
                    <a:pt x="460" y="2820"/>
                  </a:lnTo>
                  <a:lnTo>
                    <a:pt x="645" y="2710"/>
                  </a:lnTo>
                  <a:lnTo>
                    <a:pt x="750" y="2710"/>
                  </a:lnTo>
                  <a:lnTo>
                    <a:pt x="720" y="2635"/>
                  </a:lnTo>
                  <a:lnTo>
                    <a:pt x="510" y="2665"/>
                  </a:lnTo>
                  <a:lnTo>
                    <a:pt x="445" y="2575"/>
                  </a:lnTo>
                  <a:lnTo>
                    <a:pt x="460" y="2370"/>
                  </a:lnTo>
                  <a:lnTo>
                    <a:pt x="525" y="2325"/>
                  </a:lnTo>
                  <a:lnTo>
                    <a:pt x="660" y="2310"/>
                  </a:lnTo>
                  <a:lnTo>
                    <a:pt x="630" y="2130"/>
                  </a:lnTo>
                  <a:lnTo>
                    <a:pt x="775" y="2025"/>
                  </a:lnTo>
                  <a:lnTo>
                    <a:pt x="945" y="1749"/>
                  </a:lnTo>
                  <a:lnTo>
                    <a:pt x="1120" y="1614"/>
                  </a:lnTo>
                  <a:lnTo>
                    <a:pt x="1525" y="1629"/>
                  </a:lnTo>
                  <a:lnTo>
                    <a:pt x="1455" y="1499"/>
                  </a:lnTo>
                  <a:lnTo>
                    <a:pt x="1105" y="1574"/>
                  </a:lnTo>
                  <a:lnTo>
                    <a:pt x="1150" y="1284"/>
                  </a:lnTo>
                  <a:lnTo>
                    <a:pt x="1320" y="1194"/>
                  </a:lnTo>
                  <a:lnTo>
                    <a:pt x="1405" y="1079"/>
                  </a:lnTo>
                  <a:lnTo>
                    <a:pt x="1510" y="1109"/>
                  </a:lnTo>
                  <a:lnTo>
                    <a:pt x="1615" y="1014"/>
                  </a:lnTo>
                  <a:lnTo>
                    <a:pt x="1495" y="899"/>
                  </a:lnTo>
                  <a:lnTo>
                    <a:pt x="1570" y="824"/>
                  </a:lnTo>
                  <a:lnTo>
                    <a:pt x="1660" y="809"/>
                  </a:lnTo>
                  <a:lnTo>
                    <a:pt x="1740" y="864"/>
                  </a:lnTo>
                  <a:lnTo>
                    <a:pt x="1840" y="734"/>
                  </a:lnTo>
                  <a:lnTo>
                    <a:pt x="1845" y="629"/>
                  </a:lnTo>
                  <a:lnTo>
                    <a:pt x="1885" y="509"/>
                  </a:lnTo>
                  <a:lnTo>
                    <a:pt x="1840" y="444"/>
                  </a:lnTo>
                  <a:lnTo>
                    <a:pt x="1820" y="324"/>
                  </a:lnTo>
                  <a:lnTo>
                    <a:pt x="2070" y="239"/>
                  </a:lnTo>
                  <a:lnTo>
                    <a:pt x="2170" y="309"/>
                  </a:lnTo>
                  <a:lnTo>
                    <a:pt x="2335" y="134"/>
                  </a:lnTo>
                  <a:lnTo>
                    <a:pt x="2306" y="0"/>
                  </a:lnTo>
                  <a:lnTo>
                    <a:pt x="2536" y="46"/>
                  </a:lnTo>
                  <a:lnTo>
                    <a:pt x="2495" y="202"/>
                  </a:lnTo>
                  <a:lnTo>
                    <a:pt x="2500" y="359"/>
                  </a:lnTo>
                  <a:lnTo>
                    <a:pt x="2506" y="606"/>
                  </a:lnTo>
                  <a:lnTo>
                    <a:pt x="2344" y="673"/>
                  </a:lnTo>
                  <a:lnTo>
                    <a:pt x="2170" y="645"/>
                  </a:lnTo>
                  <a:lnTo>
                    <a:pt x="1990" y="793"/>
                  </a:lnTo>
                  <a:lnTo>
                    <a:pt x="1915" y="954"/>
                  </a:lnTo>
                  <a:lnTo>
                    <a:pt x="1934" y="1194"/>
                  </a:lnTo>
                  <a:lnTo>
                    <a:pt x="1736" y="1293"/>
                  </a:lnTo>
                  <a:lnTo>
                    <a:pt x="1754" y="1453"/>
                  </a:lnTo>
                  <a:lnTo>
                    <a:pt x="1897" y="1654"/>
                  </a:lnTo>
                  <a:lnTo>
                    <a:pt x="1874" y="1816"/>
                  </a:lnTo>
                  <a:lnTo>
                    <a:pt x="1514" y="2344"/>
                  </a:lnTo>
                  <a:lnTo>
                    <a:pt x="1526" y="2715"/>
                  </a:lnTo>
                  <a:lnTo>
                    <a:pt x="1455" y="2715"/>
                  </a:lnTo>
                  <a:lnTo>
                    <a:pt x="1345" y="2856"/>
                  </a:lnTo>
                  <a:lnTo>
                    <a:pt x="1066" y="2755"/>
                  </a:lnTo>
                  <a:lnTo>
                    <a:pt x="1027" y="2824"/>
                  </a:lnTo>
                  <a:lnTo>
                    <a:pt x="1135" y="2983"/>
                  </a:lnTo>
                  <a:lnTo>
                    <a:pt x="1126" y="3627"/>
                  </a:lnTo>
                  <a:lnTo>
                    <a:pt x="961" y="3834"/>
                  </a:lnTo>
                  <a:lnTo>
                    <a:pt x="794" y="3880"/>
                  </a:lnTo>
                  <a:lnTo>
                    <a:pt x="610" y="3855"/>
                  </a:lnTo>
                  <a:lnTo>
                    <a:pt x="434" y="3870"/>
                  </a:lnTo>
                  <a:lnTo>
                    <a:pt x="283" y="3945"/>
                  </a:lnTo>
                  <a:lnTo>
                    <a:pt x="118" y="3999"/>
                  </a:lnTo>
                  <a:lnTo>
                    <a:pt x="105" y="3900"/>
                  </a:lnTo>
                  <a:lnTo>
                    <a:pt x="385" y="3765"/>
                  </a:lnTo>
                  <a:lnTo>
                    <a:pt x="300" y="3705"/>
                  </a:lnTo>
                  <a:lnTo>
                    <a:pt x="165" y="3790"/>
                  </a:lnTo>
                  <a:lnTo>
                    <a:pt x="90" y="3750"/>
                  </a:lnTo>
                  <a:lnTo>
                    <a:pt x="145" y="3645"/>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08" name="Freeform 6">
              <a:extLst>
                <a:ext uri="{FF2B5EF4-FFF2-40B4-BE49-F238E27FC236}">
                  <a16:creationId xmlns:a16="http://schemas.microsoft.com/office/drawing/2014/main" id="{05386B51-674B-4929-9CDB-21167510702E}"/>
                </a:ext>
              </a:extLst>
            </p:cNvPr>
            <p:cNvSpPr>
              <a:spLocks/>
            </p:cNvSpPr>
            <p:nvPr/>
          </p:nvSpPr>
          <p:spPr bwMode="auto">
            <a:xfrm>
              <a:off x="4676356" y="2775823"/>
              <a:ext cx="481122" cy="526227"/>
            </a:xfrm>
            <a:custGeom>
              <a:avLst/>
              <a:gdLst>
                <a:gd name="T0" fmla="*/ 843 w 1919"/>
                <a:gd name="T1" fmla="*/ 2100 h 2100"/>
                <a:gd name="T2" fmla="*/ 625 w 1919"/>
                <a:gd name="T3" fmla="*/ 2040 h 2100"/>
                <a:gd name="T4" fmla="*/ 554 w 1919"/>
                <a:gd name="T5" fmla="*/ 1955 h 2100"/>
                <a:gd name="T6" fmla="*/ 345 w 1919"/>
                <a:gd name="T7" fmla="*/ 1883 h 2100"/>
                <a:gd name="T8" fmla="*/ 205 w 1919"/>
                <a:gd name="T9" fmla="*/ 1760 h 2100"/>
                <a:gd name="T10" fmla="*/ 209 w 1919"/>
                <a:gd name="T11" fmla="*/ 1575 h 2100"/>
                <a:gd name="T12" fmla="*/ 404 w 1919"/>
                <a:gd name="T13" fmla="*/ 1515 h 2100"/>
                <a:gd name="T14" fmla="*/ 539 w 1919"/>
                <a:gd name="T15" fmla="*/ 1395 h 2100"/>
                <a:gd name="T16" fmla="*/ 404 w 1919"/>
                <a:gd name="T17" fmla="*/ 1235 h 2100"/>
                <a:gd name="T18" fmla="*/ 207 w 1919"/>
                <a:gd name="T19" fmla="*/ 1254 h 2100"/>
                <a:gd name="T20" fmla="*/ 127 w 1919"/>
                <a:gd name="T21" fmla="*/ 1383 h 2100"/>
                <a:gd name="T22" fmla="*/ 285 w 1919"/>
                <a:gd name="T23" fmla="*/ 1353 h 2100"/>
                <a:gd name="T24" fmla="*/ 104 w 1919"/>
                <a:gd name="T25" fmla="*/ 1550 h 2100"/>
                <a:gd name="T26" fmla="*/ 0 w 1919"/>
                <a:gd name="T27" fmla="*/ 1566 h 2100"/>
                <a:gd name="T28" fmla="*/ 30 w 1919"/>
                <a:gd name="T29" fmla="*/ 1443 h 2100"/>
                <a:gd name="T30" fmla="*/ 127 w 1919"/>
                <a:gd name="T31" fmla="*/ 1383 h 2100"/>
                <a:gd name="T32" fmla="*/ 284 w 1919"/>
                <a:gd name="T33" fmla="*/ 1355 h 2100"/>
                <a:gd name="T34" fmla="*/ 127 w 1919"/>
                <a:gd name="T35" fmla="*/ 1383 h 2100"/>
                <a:gd name="T36" fmla="*/ 208 w 1919"/>
                <a:gd name="T37" fmla="*/ 1253 h 2100"/>
                <a:gd name="T38" fmla="*/ 405 w 1919"/>
                <a:gd name="T39" fmla="*/ 1236 h 2100"/>
                <a:gd name="T40" fmla="*/ 207 w 1919"/>
                <a:gd name="T41" fmla="*/ 1254 h 2100"/>
                <a:gd name="T42" fmla="*/ 269 w 1919"/>
                <a:gd name="T43" fmla="*/ 1040 h 2100"/>
                <a:gd name="T44" fmla="*/ 328 w 1919"/>
                <a:gd name="T45" fmla="*/ 828 h 2100"/>
                <a:gd name="T46" fmla="*/ 204 w 1919"/>
                <a:gd name="T47" fmla="*/ 720 h 2100"/>
                <a:gd name="T48" fmla="*/ 354 w 1919"/>
                <a:gd name="T49" fmla="*/ 630 h 2100"/>
                <a:gd name="T50" fmla="*/ 539 w 1919"/>
                <a:gd name="T51" fmla="*/ 800 h 2100"/>
                <a:gd name="T52" fmla="*/ 539 w 1919"/>
                <a:gd name="T53" fmla="*/ 650 h 2100"/>
                <a:gd name="T54" fmla="*/ 644 w 1919"/>
                <a:gd name="T55" fmla="*/ 690 h 2100"/>
                <a:gd name="T56" fmla="*/ 614 w 1919"/>
                <a:gd name="T57" fmla="*/ 500 h 2100"/>
                <a:gd name="T58" fmla="*/ 809 w 1919"/>
                <a:gd name="T59" fmla="*/ 420 h 2100"/>
                <a:gd name="T60" fmla="*/ 854 w 1919"/>
                <a:gd name="T61" fmla="*/ 335 h 2100"/>
                <a:gd name="T62" fmla="*/ 804 w 1919"/>
                <a:gd name="T63" fmla="*/ 290 h 2100"/>
                <a:gd name="T64" fmla="*/ 609 w 1919"/>
                <a:gd name="T65" fmla="*/ 345 h 2100"/>
                <a:gd name="T66" fmla="*/ 549 w 1919"/>
                <a:gd name="T67" fmla="*/ 290 h 2100"/>
                <a:gd name="T68" fmla="*/ 729 w 1919"/>
                <a:gd name="T69" fmla="*/ 195 h 2100"/>
                <a:gd name="T70" fmla="*/ 839 w 1919"/>
                <a:gd name="T71" fmla="*/ 35 h 2100"/>
                <a:gd name="T72" fmla="*/ 1079 w 1919"/>
                <a:gd name="T73" fmla="*/ 165 h 2100"/>
                <a:gd name="T74" fmla="*/ 1244 w 1919"/>
                <a:gd name="T75" fmla="*/ 110 h 2100"/>
                <a:gd name="T76" fmla="*/ 1394 w 1919"/>
                <a:gd name="T77" fmla="*/ 35 h 2100"/>
                <a:gd name="T78" fmla="*/ 1569 w 1919"/>
                <a:gd name="T79" fmla="*/ 20 h 2100"/>
                <a:gd name="T80" fmla="*/ 1754 w 1919"/>
                <a:gd name="T81" fmla="*/ 45 h 2100"/>
                <a:gd name="T82" fmla="*/ 1919 w 1919"/>
                <a:gd name="T83" fmla="*/ 0 h 2100"/>
                <a:gd name="T84" fmla="*/ 1784 w 1919"/>
                <a:gd name="T85" fmla="*/ 330 h 2100"/>
                <a:gd name="T86" fmla="*/ 1724 w 1919"/>
                <a:gd name="T87" fmla="*/ 545 h 2100"/>
                <a:gd name="T88" fmla="*/ 1735 w 1919"/>
                <a:gd name="T89" fmla="*/ 701 h 2100"/>
                <a:gd name="T90" fmla="*/ 1873 w 1919"/>
                <a:gd name="T91" fmla="*/ 821 h 2100"/>
                <a:gd name="T92" fmla="*/ 1753 w 1919"/>
                <a:gd name="T93" fmla="*/ 1112 h 2100"/>
                <a:gd name="T94" fmla="*/ 1645 w 1919"/>
                <a:gd name="T95" fmla="*/ 1259 h 2100"/>
                <a:gd name="T96" fmla="*/ 1575 w 1919"/>
                <a:gd name="T97" fmla="*/ 1130 h 2100"/>
                <a:gd name="T98" fmla="*/ 1404 w 1919"/>
                <a:gd name="T99" fmla="*/ 1098 h 2100"/>
                <a:gd name="T100" fmla="*/ 1210 w 1919"/>
                <a:gd name="T101" fmla="*/ 1182 h 2100"/>
                <a:gd name="T102" fmla="*/ 1042 w 1919"/>
                <a:gd name="T103" fmla="*/ 1322 h 2100"/>
                <a:gd name="T104" fmla="*/ 916 w 1919"/>
                <a:gd name="T105" fmla="*/ 1545 h 2100"/>
                <a:gd name="T106" fmla="*/ 855 w 1919"/>
                <a:gd name="T107" fmla="*/ 1838 h 2100"/>
                <a:gd name="T108" fmla="*/ 843 w 1919"/>
                <a:gd name="T109" fmla="*/ 2100 h 2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19"/>
                <a:gd name="T166" fmla="*/ 0 h 2100"/>
                <a:gd name="T167" fmla="*/ 1919 w 1919"/>
                <a:gd name="T168" fmla="*/ 2100 h 2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19" h="2100">
                  <a:moveTo>
                    <a:pt x="843" y="2100"/>
                  </a:moveTo>
                  <a:lnTo>
                    <a:pt x="625" y="2040"/>
                  </a:lnTo>
                  <a:lnTo>
                    <a:pt x="554" y="1955"/>
                  </a:lnTo>
                  <a:lnTo>
                    <a:pt x="345" y="1883"/>
                  </a:lnTo>
                  <a:lnTo>
                    <a:pt x="205" y="1760"/>
                  </a:lnTo>
                  <a:lnTo>
                    <a:pt x="209" y="1575"/>
                  </a:lnTo>
                  <a:lnTo>
                    <a:pt x="404" y="1515"/>
                  </a:lnTo>
                  <a:lnTo>
                    <a:pt x="539" y="1395"/>
                  </a:lnTo>
                  <a:lnTo>
                    <a:pt x="404" y="1235"/>
                  </a:lnTo>
                  <a:lnTo>
                    <a:pt x="207" y="1254"/>
                  </a:lnTo>
                  <a:lnTo>
                    <a:pt x="127" y="1383"/>
                  </a:lnTo>
                  <a:lnTo>
                    <a:pt x="285" y="1353"/>
                  </a:lnTo>
                  <a:lnTo>
                    <a:pt x="104" y="1550"/>
                  </a:lnTo>
                  <a:lnTo>
                    <a:pt x="0" y="1566"/>
                  </a:lnTo>
                  <a:lnTo>
                    <a:pt x="30" y="1443"/>
                  </a:lnTo>
                  <a:lnTo>
                    <a:pt x="127" y="1383"/>
                  </a:lnTo>
                  <a:lnTo>
                    <a:pt x="284" y="1355"/>
                  </a:lnTo>
                  <a:lnTo>
                    <a:pt x="127" y="1383"/>
                  </a:lnTo>
                  <a:lnTo>
                    <a:pt x="208" y="1253"/>
                  </a:lnTo>
                  <a:lnTo>
                    <a:pt x="405" y="1236"/>
                  </a:lnTo>
                  <a:lnTo>
                    <a:pt x="207" y="1254"/>
                  </a:lnTo>
                  <a:lnTo>
                    <a:pt x="269" y="1040"/>
                  </a:lnTo>
                  <a:lnTo>
                    <a:pt x="328" y="828"/>
                  </a:lnTo>
                  <a:lnTo>
                    <a:pt x="204" y="720"/>
                  </a:lnTo>
                  <a:lnTo>
                    <a:pt x="354" y="630"/>
                  </a:lnTo>
                  <a:lnTo>
                    <a:pt x="539" y="800"/>
                  </a:lnTo>
                  <a:lnTo>
                    <a:pt x="539" y="650"/>
                  </a:lnTo>
                  <a:lnTo>
                    <a:pt x="644" y="690"/>
                  </a:lnTo>
                  <a:lnTo>
                    <a:pt x="614" y="500"/>
                  </a:lnTo>
                  <a:lnTo>
                    <a:pt x="809" y="420"/>
                  </a:lnTo>
                  <a:lnTo>
                    <a:pt x="854" y="335"/>
                  </a:lnTo>
                  <a:lnTo>
                    <a:pt x="804" y="290"/>
                  </a:lnTo>
                  <a:lnTo>
                    <a:pt x="609" y="345"/>
                  </a:lnTo>
                  <a:lnTo>
                    <a:pt x="549" y="290"/>
                  </a:lnTo>
                  <a:lnTo>
                    <a:pt x="729" y="195"/>
                  </a:lnTo>
                  <a:lnTo>
                    <a:pt x="839" y="35"/>
                  </a:lnTo>
                  <a:lnTo>
                    <a:pt x="1079" y="165"/>
                  </a:lnTo>
                  <a:lnTo>
                    <a:pt x="1244" y="110"/>
                  </a:lnTo>
                  <a:lnTo>
                    <a:pt x="1394" y="35"/>
                  </a:lnTo>
                  <a:lnTo>
                    <a:pt x="1569" y="20"/>
                  </a:lnTo>
                  <a:lnTo>
                    <a:pt x="1754" y="45"/>
                  </a:lnTo>
                  <a:lnTo>
                    <a:pt x="1919" y="0"/>
                  </a:lnTo>
                  <a:lnTo>
                    <a:pt x="1784" y="330"/>
                  </a:lnTo>
                  <a:lnTo>
                    <a:pt x="1724" y="545"/>
                  </a:lnTo>
                  <a:lnTo>
                    <a:pt x="1735" y="701"/>
                  </a:lnTo>
                  <a:lnTo>
                    <a:pt x="1873" y="821"/>
                  </a:lnTo>
                  <a:lnTo>
                    <a:pt x="1753" y="1112"/>
                  </a:lnTo>
                  <a:lnTo>
                    <a:pt x="1645" y="1259"/>
                  </a:lnTo>
                  <a:lnTo>
                    <a:pt x="1575" y="1130"/>
                  </a:lnTo>
                  <a:lnTo>
                    <a:pt x="1404" y="1098"/>
                  </a:lnTo>
                  <a:lnTo>
                    <a:pt x="1210" y="1182"/>
                  </a:lnTo>
                  <a:lnTo>
                    <a:pt x="1042" y="1322"/>
                  </a:lnTo>
                  <a:lnTo>
                    <a:pt x="916" y="1545"/>
                  </a:lnTo>
                  <a:lnTo>
                    <a:pt x="855" y="1838"/>
                  </a:lnTo>
                  <a:lnTo>
                    <a:pt x="843" y="2100"/>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09" name="Freeform 20">
              <a:extLst>
                <a:ext uri="{FF2B5EF4-FFF2-40B4-BE49-F238E27FC236}">
                  <a16:creationId xmlns:a16="http://schemas.microsoft.com/office/drawing/2014/main" id="{2A2CB9F3-E464-4837-9A6E-68FD3B6C21DB}"/>
                </a:ext>
              </a:extLst>
            </p:cNvPr>
            <p:cNvSpPr>
              <a:spLocks/>
            </p:cNvSpPr>
            <p:nvPr/>
          </p:nvSpPr>
          <p:spPr bwMode="auto">
            <a:xfrm>
              <a:off x="5161236" y="1730886"/>
              <a:ext cx="228032" cy="206732"/>
            </a:xfrm>
            <a:custGeom>
              <a:avLst/>
              <a:gdLst>
                <a:gd name="T0" fmla="*/ 182 w 182"/>
                <a:gd name="T1" fmla="*/ 45 h 165"/>
                <a:gd name="T2" fmla="*/ 167 w 182"/>
                <a:gd name="T3" fmla="*/ 31 h 165"/>
                <a:gd name="T4" fmla="*/ 152 w 182"/>
                <a:gd name="T5" fmla="*/ 45 h 165"/>
                <a:gd name="T6" fmla="*/ 149 w 182"/>
                <a:gd name="T7" fmla="*/ 64 h 165"/>
                <a:gd name="T8" fmla="*/ 141 w 182"/>
                <a:gd name="T9" fmla="*/ 76 h 165"/>
                <a:gd name="T10" fmla="*/ 126 w 182"/>
                <a:gd name="T11" fmla="*/ 75 h 165"/>
                <a:gd name="T12" fmla="*/ 135 w 182"/>
                <a:gd name="T13" fmla="*/ 45 h 165"/>
                <a:gd name="T14" fmla="*/ 120 w 182"/>
                <a:gd name="T15" fmla="*/ 21 h 165"/>
                <a:gd name="T16" fmla="*/ 96 w 182"/>
                <a:gd name="T17" fmla="*/ 43 h 165"/>
                <a:gd name="T18" fmla="*/ 79 w 182"/>
                <a:gd name="T19" fmla="*/ 42 h 165"/>
                <a:gd name="T20" fmla="*/ 71 w 182"/>
                <a:gd name="T21" fmla="*/ 0 h 165"/>
                <a:gd name="T22" fmla="*/ 53 w 182"/>
                <a:gd name="T23" fmla="*/ 28 h 165"/>
                <a:gd name="T24" fmla="*/ 56 w 182"/>
                <a:gd name="T25" fmla="*/ 49 h 165"/>
                <a:gd name="T26" fmla="*/ 26 w 182"/>
                <a:gd name="T27" fmla="*/ 48 h 165"/>
                <a:gd name="T28" fmla="*/ 15 w 182"/>
                <a:gd name="T29" fmla="*/ 48 h 165"/>
                <a:gd name="T30" fmla="*/ 17 w 182"/>
                <a:gd name="T31" fmla="*/ 63 h 165"/>
                <a:gd name="T32" fmla="*/ 0 w 182"/>
                <a:gd name="T33" fmla="*/ 84 h 165"/>
                <a:gd name="T34" fmla="*/ 23 w 182"/>
                <a:gd name="T35" fmla="*/ 96 h 165"/>
                <a:gd name="T36" fmla="*/ 33 w 182"/>
                <a:gd name="T37" fmla="*/ 88 h 165"/>
                <a:gd name="T38" fmla="*/ 56 w 182"/>
                <a:gd name="T39" fmla="*/ 67 h 165"/>
                <a:gd name="T40" fmla="*/ 79 w 182"/>
                <a:gd name="T41" fmla="*/ 87 h 165"/>
                <a:gd name="T42" fmla="*/ 79 w 182"/>
                <a:gd name="T43" fmla="*/ 42 h 165"/>
                <a:gd name="T44" fmla="*/ 95 w 182"/>
                <a:gd name="T45" fmla="*/ 55 h 165"/>
                <a:gd name="T46" fmla="*/ 93 w 182"/>
                <a:gd name="T47" fmla="*/ 75 h 165"/>
                <a:gd name="T48" fmla="*/ 86 w 182"/>
                <a:gd name="T49" fmla="*/ 102 h 165"/>
                <a:gd name="T50" fmla="*/ 75 w 182"/>
                <a:gd name="T51" fmla="*/ 127 h 165"/>
                <a:gd name="T52" fmla="*/ 54 w 182"/>
                <a:gd name="T53" fmla="*/ 156 h 165"/>
                <a:gd name="T54" fmla="*/ 68 w 182"/>
                <a:gd name="T55" fmla="*/ 165 h 165"/>
                <a:gd name="T56" fmla="*/ 92 w 182"/>
                <a:gd name="T57" fmla="*/ 147 h 165"/>
                <a:gd name="T58" fmla="*/ 117 w 182"/>
                <a:gd name="T59" fmla="*/ 156 h 165"/>
                <a:gd name="T60" fmla="*/ 122 w 182"/>
                <a:gd name="T61" fmla="*/ 118 h 165"/>
                <a:gd name="T62" fmla="*/ 140 w 182"/>
                <a:gd name="T63" fmla="*/ 132 h 165"/>
                <a:gd name="T64" fmla="*/ 149 w 182"/>
                <a:gd name="T65" fmla="*/ 115 h 165"/>
                <a:gd name="T66" fmla="*/ 167 w 182"/>
                <a:gd name="T67" fmla="*/ 111 h 165"/>
                <a:gd name="T68" fmla="*/ 176 w 182"/>
                <a:gd name="T69" fmla="*/ 76 h 165"/>
                <a:gd name="T70" fmla="*/ 182 w 182"/>
                <a:gd name="T71" fmla="*/ 45 h 1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82"/>
                <a:gd name="T109" fmla="*/ 0 h 165"/>
                <a:gd name="T110" fmla="*/ 182 w 182"/>
                <a:gd name="T111" fmla="*/ 165 h 1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82" h="165">
                  <a:moveTo>
                    <a:pt x="182" y="45"/>
                  </a:moveTo>
                  <a:lnTo>
                    <a:pt x="167" y="31"/>
                  </a:lnTo>
                  <a:lnTo>
                    <a:pt x="152" y="45"/>
                  </a:lnTo>
                  <a:lnTo>
                    <a:pt x="149" y="64"/>
                  </a:lnTo>
                  <a:lnTo>
                    <a:pt x="141" y="76"/>
                  </a:lnTo>
                  <a:lnTo>
                    <a:pt x="126" y="75"/>
                  </a:lnTo>
                  <a:lnTo>
                    <a:pt x="135" y="45"/>
                  </a:lnTo>
                  <a:lnTo>
                    <a:pt x="120" y="21"/>
                  </a:lnTo>
                  <a:lnTo>
                    <a:pt x="96" y="43"/>
                  </a:lnTo>
                  <a:lnTo>
                    <a:pt x="79" y="42"/>
                  </a:lnTo>
                  <a:lnTo>
                    <a:pt x="71" y="0"/>
                  </a:lnTo>
                  <a:lnTo>
                    <a:pt x="53" y="28"/>
                  </a:lnTo>
                  <a:lnTo>
                    <a:pt x="56" y="49"/>
                  </a:lnTo>
                  <a:lnTo>
                    <a:pt x="26" y="48"/>
                  </a:lnTo>
                  <a:lnTo>
                    <a:pt x="15" y="48"/>
                  </a:lnTo>
                  <a:lnTo>
                    <a:pt x="17" y="63"/>
                  </a:lnTo>
                  <a:lnTo>
                    <a:pt x="0" y="84"/>
                  </a:lnTo>
                  <a:lnTo>
                    <a:pt x="23" y="96"/>
                  </a:lnTo>
                  <a:lnTo>
                    <a:pt x="33" y="88"/>
                  </a:lnTo>
                  <a:lnTo>
                    <a:pt x="56" y="67"/>
                  </a:lnTo>
                  <a:lnTo>
                    <a:pt x="79" y="87"/>
                  </a:lnTo>
                  <a:lnTo>
                    <a:pt x="79" y="42"/>
                  </a:lnTo>
                  <a:lnTo>
                    <a:pt x="95" y="55"/>
                  </a:lnTo>
                  <a:lnTo>
                    <a:pt x="93" y="75"/>
                  </a:lnTo>
                  <a:lnTo>
                    <a:pt x="86" y="102"/>
                  </a:lnTo>
                  <a:lnTo>
                    <a:pt x="75" y="127"/>
                  </a:lnTo>
                  <a:lnTo>
                    <a:pt x="54" y="156"/>
                  </a:lnTo>
                  <a:lnTo>
                    <a:pt x="68" y="165"/>
                  </a:lnTo>
                  <a:lnTo>
                    <a:pt x="92" y="147"/>
                  </a:lnTo>
                  <a:lnTo>
                    <a:pt x="117" y="156"/>
                  </a:lnTo>
                  <a:lnTo>
                    <a:pt x="122" y="118"/>
                  </a:lnTo>
                  <a:lnTo>
                    <a:pt x="140" y="132"/>
                  </a:lnTo>
                  <a:lnTo>
                    <a:pt x="149" y="115"/>
                  </a:lnTo>
                  <a:lnTo>
                    <a:pt x="167" y="111"/>
                  </a:lnTo>
                  <a:lnTo>
                    <a:pt x="176" y="76"/>
                  </a:lnTo>
                  <a:lnTo>
                    <a:pt x="182" y="45"/>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10" name="Freeform 21">
              <a:extLst>
                <a:ext uri="{FF2B5EF4-FFF2-40B4-BE49-F238E27FC236}">
                  <a16:creationId xmlns:a16="http://schemas.microsoft.com/office/drawing/2014/main" id="{E890B77F-91CD-4070-A81B-D42E5FF20447}"/>
                </a:ext>
              </a:extLst>
            </p:cNvPr>
            <p:cNvSpPr>
              <a:spLocks/>
            </p:cNvSpPr>
            <p:nvPr/>
          </p:nvSpPr>
          <p:spPr bwMode="auto">
            <a:xfrm>
              <a:off x="5430614" y="1555477"/>
              <a:ext cx="90210" cy="157868"/>
            </a:xfrm>
            <a:custGeom>
              <a:avLst/>
              <a:gdLst>
                <a:gd name="T0" fmla="*/ 1 w 72"/>
                <a:gd name="T1" fmla="*/ 54 h 126"/>
                <a:gd name="T2" fmla="*/ 0 w 72"/>
                <a:gd name="T3" fmla="*/ 126 h 126"/>
                <a:gd name="T4" fmla="*/ 36 w 72"/>
                <a:gd name="T5" fmla="*/ 104 h 126"/>
                <a:gd name="T6" fmla="*/ 60 w 72"/>
                <a:gd name="T7" fmla="*/ 87 h 126"/>
                <a:gd name="T8" fmla="*/ 60 w 72"/>
                <a:gd name="T9" fmla="*/ 57 h 126"/>
                <a:gd name="T10" fmla="*/ 72 w 72"/>
                <a:gd name="T11" fmla="*/ 15 h 126"/>
                <a:gd name="T12" fmla="*/ 57 w 72"/>
                <a:gd name="T13" fmla="*/ 0 h 126"/>
                <a:gd name="T14" fmla="*/ 21 w 72"/>
                <a:gd name="T15" fmla="*/ 17 h 126"/>
                <a:gd name="T16" fmla="*/ 16 w 72"/>
                <a:gd name="T17" fmla="*/ 33 h 126"/>
                <a:gd name="T18" fmla="*/ 1 w 72"/>
                <a:gd name="T19" fmla="*/ 54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
                <a:gd name="T31" fmla="*/ 0 h 126"/>
                <a:gd name="T32" fmla="*/ 72 w 72"/>
                <a:gd name="T33" fmla="*/ 126 h 1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 h="126">
                  <a:moveTo>
                    <a:pt x="1" y="54"/>
                  </a:moveTo>
                  <a:lnTo>
                    <a:pt x="0" y="126"/>
                  </a:lnTo>
                  <a:lnTo>
                    <a:pt x="36" y="104"/>
                  </a:lnTo>
                  <a:lnTo>
                    <a:pt x="60" y="87"/>
                  </a:lnTo>
                  <a:lnTo>
                    <a:pt x="60" y="57"/>
                  </a:lnTo>
                  <a:lnTo>
                    <a:pt x="72" y="15"/>
                  </a:lnTo>
                  <a:lnTo>
                    <a:pt x="57" y="0"/>
                  </a:lnTo>
                  <a:lnTo>
                    <a:pt x="21" y="17"/>
                  </a:lnTo>
                  <a:lnTo>
                    <a:pt x="16" y="33"/>
                  </a:lnTo>
                  <a:lnTo>
                    <a:pt x="1" y="54"/>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11" name="Freeform 22">
              <a:extLst>
                <a:ext uri="{FF2B5EF4-FFF2-40B4-BE49-F238E27FC236}">
                  <a16:creationId xmlns:a16="http://schemas.microsoft.com/office/drawing/2014/main" id="{751B28A3-9C27-4080-BEA4-77ED375D23D7}"/>
                </a:ext>
              </a:extLst>
            </p:cNvPr>
            <p:cNvSpPr>
              <a:spLocks/>
            </p:cNvSpPr>
            <p:nvPr/>
          </p:nvSpPr>
          <p:spPr bwMode="auto">
            <a:xfrm>
              <a:off x="5084808" y="1935113"/>
              <a:ext cx="60140" cy="55129"/>
            </a:xfrm>
            <a:custGeom>
              <a:avLst/>
              <a:gdLst>
                <a:gd name="T0" fmla="*/ 0 w 48"/>
                <a:gd name="T1" fmla="*/ 3 h 44"/>
                <a:gd name="T2" fmla="*/ 7 w 48"/>
                <a:gd name="T3" fmla="*/ 23 h 44"/>
                <a:gd name="T4" fmla="*/ 6 w 48"/>
                <a:gd name="T5" fmla="*/ 44 h 44"/>
                <a:gd name="T6" fmla="*/ 27 w 48"/>
                <a:gd name="T7" fmla="*/ 42 h 44"/>
                <a:gd name="T8" fmla="*/ 48 w 48"/>
                <a:gd name="T9" fmla="*/ 18 h 44"/>
                <a:gd name="T10" fmla="*/ 34 w 48"/>
                <a:gd name="T11" fmla="*/ 0 h 44"/>
                <a:gd name="T12" fmla="*/ 0 w 48"/>
                <a:gd name="T13" fmla="*/ 3 h 44"/>
                <a:gd name="T14" fmla="*/ 0 60000 65536"/>
                <a:gd name="T15" fmla="*/ 0 60000 65536"/>
                <a:gd name="T16" fmla="*/ 0 60000 65536"/>
                <a:gd name="T17" fmla="*/ 0 60000 65536"/>
                <a:gd name="T18" fmla="*/ 0 60000 65536"/>
                <a:gd name="T19" fmla="*/ 0 60000 65536"/>
                <a:gd name="T20" fmla="*/ 0 60000 65536"/>
                <a:gd name="T21" fmla="*/ 0 w 48"/>
                <a:gd name="T22" fmla="*/ 0 h 44"/>
                <a:gd name="T23" fmla="*/ 48 w 48"/>
                <a:gd name="T24" fmla="*/ 44 h 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44">
                  <a:moveTo>
                    <a:pt x="0" y="3"/>
                  </a:moveTo>
                  <a:lnTo>
                    <a:pt x="7" y="23"/>
                  </a:lnTo>
                  <a:lnTo>
                    <a:pt x="6" y="44"/>
                  </a:lnTo>
                  <a:lnTo>
                    <a:pt x="27" y="42"/>
                  </a:lnTo>
                  <a:lnTo>
                    <a:pt x="48" y="18"/>
                  </a:lnTo>
                  <a:lnTo>
                    <a:pt x="34" y="0"/>
                  </a:lnTo>
                  <a:lnTo>
                    <a:pt x="0" y="3"/>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12" name="Freeform 23">
              <a:extLst>
                <a:ext uri="{FF2B5EF4-FFF2-40B4-BE49-F238E27FC236}">
                  <a16:creationId xmlns:a16="http://schemas.microsoft.com/office/drawing/2014/main" id="{29CBC99E-DDBE-4CC1-94F2-94E59B5BAFF8}"/>
                </a:ext>
              </a:extLst>
            </p:cNvPr>
            <p:cNvSpPr>
              <a:spLocks/>
            </p:cNvSpPr>
            <p:nvPr/>
          </p:nvSpPr>
          <p:spPr bwMode="auto">
            <a:xfrm>
              <a:off x="5280264" y="1655711"/>
              <a:ext cx="61393" cy="93970"/>
            </a:xfrm>
            <a:custGeom>
              <a:avLst/>
              <a:gdLst>
                <a:gd name="T0" fmla="*/ 22 w 49"/>
                <a:gd name="T1" fmla="*/ 21 h 75"/>
                <a:gd name="T2" fmla="*/ 3 w 49"/>
                <a:gd name="T3" fmla="*/ 45 h 75"/>
                <a:gd name="T4" fmla="*/ 0 w 49"/>
                <a:gd name="T5" fmla="*/ 75 h 75"/>
                <a:gd name="T6" fmla="*/ 22 w 49"/>
                <a:gd name="T7" fmla="*/ 57 h 75"/>
                <a:gd name="T8" fmla="*/ 40 w 49"/>
                <a:gd name="T9" fmla="*/ 48 h 75"/>
                <a:gd name="T10" fmla="*/ 39 w 49"/>
                <a:gd name="T11" fmla="*/ 33 h 75"/>
                <a:gd name="T12" fmla="*/ 49 w 49"/>
                <a:gd name="T13" fmla="*/ 0 h 75"/>
                <a:gd name="T14" fmla="*/ 34 w 49"/>
                <a:gd name="T15" fmla="*/ 0 h 75"/>
                <a:gd name="T16" fmla="*/ 22 w 49"/>
                <a:gd name="T17" fmla="*/ 21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75"/>
                <a:gd name="T29" fmla="*/ 49 w 49"/>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75">
                  <a:moveTo>
                    <a:pt x="22" y="21"/>
                  </a:moveTo>
                  <a:lnTo>
                    <a:pt x="3" y="45"/>
                  </a:lnTo>
                  <a:lnTo>
                    <a:pt x="0" y="75"/>
                  </a:lnTo>
                  <a:lnTo>
                    <a:pt x="22" y="57"/>
                  </a:lnTo>
                  <a:lnTo>
                    <a:pt x="40" y="48"/>
                  </a:lnTo>
                  <a:lnTo>
                    <a:pt x="39" y="33"/>
                  </a:lnTo>
                  <a:lnTo>
                    <a:pt x="49" y="0"/>
                  </a:lnTo>
                  <a:lnTo>
                    <a:pt x="34" y="0"/>
                  </a:lnTo>
                  <a:lnTo>
                    <a:pt x="22" y="21"/>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13" name="Freeform 24">
              <a:extLst>
                <a:ext uri="{FF2B5EF4-FFF2-40B4-BE49-F238E27FC236}">
                  <a16:creationId xmlns:a16="http://schemas.microsoft.com/office/drawing/2014/main" id="{2767499C-5B3B-4417-94D1-0F918F46DA80}"/>
                </a:ext>
              </a:extLst>
            </p:cNvPr>
            <p:cNvSpPr>
              <a:spLocks/>
            </p:cNvSpPr>
            <p:nvPr/>
          </p:nvSpPr>
          <p:spPr bwMode="auto">
            <a:xfrm>
              <a:off x="5157477" y="1873719"/>
              <a:ext cx="66404" cy="91464"/>
            </a:xfrm>
            <a:custGeom>
              <a:avLst/>
              <a:gdLst>
                <a:gd name="T0" fmla="*/ 26 w 53"/>
                <a:gd name="T1" fmla="*/ 21 h 73"/>
                <a:gd name="T2" fmla="*/ 0 w 53"/>
                <a:gd name="T3" fmla="*/ 55 h 73"/>
                <a:gd name="T4" fmla="*/ 15 w 53"/>
                <a:gd name="T5" fmla="*/ 73 h 73"/>
                <a:gd name="T6" fmla="*/ 26 w 53"/>
                <a:gd name="T7" fmla="*/ 57 h 73"/>
                <a:gd name="T8" fmla="*/ 44 w 53"/>
                <a:gd name="T9" fmla="*/ 48 h 73"/>
                <a:gd name="T10" fmla="*/ 51 w 53"/>
                <a:gd name="T11" fmla="*/ 28 h 73"/>
                <a:gd name="T12" fmla="*/ 53 w 53"/>
                <a:gd name="T13" fmla="*/ 0 h 73"/>
                <a:gd name="T14" fmla="*/ 38 w 53"/>
                <a:gd name="T15" fmla="*/ 0 h 73"/>
                <a:gd name="T16" fmla="*/ 26 w 53"/>
                <a:gd name="T17" fmla="*/ 21 h 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
                <a:gd name="T28" fmla="*/ 0 h 73"/>
                <a:gd name="T29" fmla="*/ 53 w 53"/>
                <a:gd name="T30" fmla="*/ 73 h 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 h="73">
                  <a:moveTo>
                    <a:pt x="26" y="21"/>
                  </a:moveTo>
                  <a:lnTo>
                    <a:pt x="0" y="55"/>
                  </a:lnTo>
                  <a:lnTo>
                    <a:pt x="15" y="73"/>
                  </a:lnTo>
                  <a:lnTo>
                    <a:pt x="26" y="57"/>
                  </a:lnTo>
                  <a:lnTo>
                    <a:pt x="44" y="48"/>
                  </a:lnTo>
                  <a:lnTo>
                    <a:pt x="51" y="28"/>
                  </a:lnTo>
                  <a:lnTo>
                    <a:pt x="53" y="0"/>
                  </a:lnTo>
                  <a:lnTo>
                    <a:pt x="38" y="0"/>
                  </a:lnTo>
                  <a:lnTo>
                    <a:pt x="26" y="21"/>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14" name="Freeform 25">
              <a:extLst>
                <a:ext uri="{FF2B5EF4-FFF2-40B4-BE49-F238E27FC236}">
                  <a16:creationId xmlns:a16="http://schemas.microsoft.com/office/drawing/2014/main" id="{1560EC8C-6518-408A-A73D-C11EB0E0DC48}"/>
                </a:ext>
              </a:extLst>
            </p:cNvPr>
            <p:cNvSpPr>
              <a:spLocks/>
            </p:cNvSpPr>
            <p:nvPr/>
          </p:nvSpPr>
          <p:spPr bwMode="auto">
            <a:xfrm>
              <a:off x="5268987" y="1935113"/>
              <a:ext cx="90210" cy="63899"/>
            </a:xfrm>
            <a:custGeom>
              <a:avLst/>
              <a:gdLst>
                <a:gd name="T0" fmla="*/ 35 w 72"/>
                <a:gd name="T1" fmla="*/ 24 h 51"/>
                <a:gd name="T2" fmla="*/ 7 w 72"/>
                <a:gd name="T3" fmla="*/ 35 h 51"/>
                <a:gd name="T4" fmla="*/ 0 w 72"/>
                <a:gd name="T5" fmla="*/ 50 h 51"/>
                <a:gd name="T6" fmla="*/ 24 w 72"/>
                <a:gd name="T7" fmla="*/ 51 h 51"/>
                <a:gd name="T8" fmla="*/ 48 w 72"/>
                <a:gd name="T9" fmla="*/ 42 h 51"/>
                <a:gd name="T10" fmla="*/ 72 w 72"/>
                <a:gd name="T11" fmla="*/ 36 h 51"/>
                <a:gd name="T12" fmla="*/ 70 w 72"/>
                <a:gd name="T13" fmla="*/ 0 h 51"/>
                <a:gd name="T14" fmla="*/ 57 w 72"/>
                <a:gd name="T15" fmla="*/ 2 h 51"/>
                <a:gd name="T16" fmla="*/ 49 w 72"/>
                <a:gd name="T17" fmla="*/ 14 h 51"/>
                <a:gd name="T18" fmla="*/ 35 w 72"/>
                <a:gd name="T19" fmla="*/ 24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
                <a:gd name="T31" fmla="*/ 0 h 51"/>
                <a:gd name="T32" fmla="*/ 72 w 72"/>
                <a:gd name="T33" fmla="*/ 51 h 5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 h="51">
                  <a:moveTo>
                    <a:pt x="35" y="24"/>
                  </a:moveTo>
                  <a:lnTo>
                    <a:pt x="7" y="35"/>
                  </a:lnTo>
                  <a:lnTo>
                    <a:pt x="0" y="50"/>
                  </a:lnTo>
                  <a:lnTo>
                    <a:pt x="24" y="51"/>
                  </a:lnTo>
                  <a:lnTo>
                    <a:pt x="48" y="42"/>
                  </a:lnTo>
                  <a:lnTo>
                    <a:pt x="72" y="36"/>
                  </a:lnTo>
                  <a:lnTo>
                    <a:pt x="70" y="0"/>
                  </a:lnTo>
                  <a:lnTo>
                    <a:pt x="57" y="2"/>
                  </a:lnTo>
                  <a:lnTo>
                    <a:pt x="49" y="14"/>
                  </a:lnTo>
                  <a:lnTo>
                    <a:pt x="35" y="24"/>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15" name="Freeform 26">
              <a:extLst>
                <a:ext uri="{FF2B5EF4-FFF2-40B4-BE49-F238E27FC236}">
                  <a16:creationId xmlns:a16="http://schemas.microsoft.com/office/drawing/2014/main" id="{EA1AB3C5-E500-4199-BCF2-F3FE7B0B2856}"/>
                </a:ext>
              </a:extLst>
            </p:cNvPr>
            <p:cNvSpPr>
              <a:spLocks/>
            </p:cNvSpPr>
            <p:nvPr/>
          </p:nvSpPr>
          <p:spPr bwMode="auto">
            <a:xfrm>
              <a:off x="5017150" y="1965183"/>
              <a:ext cx="60140" cy="92716"/>
            </a:xfrm>
            <a:custGeom>
              <a:avLst/>
              <a:gdLst>
                <a:gd name="T0" fmla="*/ 22 w 48"/>
                <a:gd name="T1" fmla="*/ 20 h 74"/>
                <a:gd name="T2" fmla="*/ 3 w 48"/>
                <a:gd name="T3" fmla="*/ 24 h 74"/>
                <a:gd name="T4" fmla="*/ 0 w 48"/>
                <a:gd name="T5" fmla="*/ 50 h 74"/>
                <a:gd name="T6" fmla="*/ 0 w 48"/>
                <a:gd name="T7" fmla="*/ 74 h 74"/>
                <a:gd name="T8" fmla="*/ 22 w 48"/>
                <a:gd name="T9" fmla="*/ 56 h 74"/>
                <a:gd name="T10" fmla="*/ 33 w 48"/>
                <a:gd name="T11" fmla="*/ 42 h 74"/>
                <a:gd name="T12" fmla="*/ 48 w 48"/>
                <a:gd name="T13" fmla="*/ 24 h 74"/>
                <a:gd name="T14" fmla="*/ 46 w 48"/>
                <a:gd name="T15" fmla="*/ 9 h 74"/>
                <a:gd name="T16" fmla="*/ 33 w 48"/>
                <a:gd name="T17" fmla="*/ 0 h 74"/>
                <a:gd name="T18" fmla="*/ 22 w 48"/>
                <a:gd name="T19" fmla="*/ 2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
                <a:gd name="T31" fmla="*/ 0 h 74"/>
                <a:gd name="T32" fmla="*/ 48 w 48"/>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 h="74">
                  <a:moveTo>
                    <a:pt x="22" y="20"/>
                  </a:moveTo>
                  <a:lnTo>
                    <a:pt x="3" y="24"/>
                  </a:lnTo>
                  <a:lnTo>
                    <a:pt x="0" y="50"/>
                  </a:lnTo>
                  <a:lnTo>
                    <a:pt x="0" y="74"/>
                  </a:lnTo>
                  <a:lnTo>
                    <a:pt x="22" y="56"/>
                  </a:lnTo>
                  <a:lnTo>
                    <a:pt x="33" y="42"/>
                  </a:lnTo>
                  <a:lnTo>
                    <a:pt x="48" y="24"/>
                  </a:lnTo>
                  <a:lnTo>
                    <a:pt x="46" y="9"/>
                  </a:lnTo>
                  <a:lnTo>
                    <a:pt x="33" y="0"/>
                  </a:lnTo>
                  <a:lnTo>
                    <a:pt x="22" y="20"/>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16" name="Freeform 27">
              <a:extLst>
                <a:ext uri="{FF2B5EF4-FFF2-40B4-BE49-F238E27FC236}">
                  <a16:creationId xmlns:a16="http://schemas.microsoft.com/office/drawing/2014/main" id="{08506B2F-3977-4B55-A256-D6D6BBB70080}"/>
                </a:ext>
              </a:extLst>
            </p:cNvPr>
            <p:cNvSpPr>
              <a:spLocks/>
            </p:cNvSpPr>
            <p:nvPr/>
          </p:nvSpPr>
          <p:spPr bwMode="auto">
            <a:xfrm>
              <a:off x="5220124" y="2017805"/>
              <a:ext cx="48864" cy="86451"/>
            </a:xfrm>
            <a:custGeom>
              <a:avLst/>
              <a:gdLst>
                <a:gd name="T0" fmla="*/ 22 w 39"/>
                <a:gd name="T1" fmla="*/ 15 h 69"/>
                <a:gd name="T2" fmla="*/ 16 w 39"/>
                <a:gd name="T3" fmla="*/ 41 h 69"/>
                <a:gd name="T4" fmla="*/ 1 w 39"/>
                <a:gd name="T5" fmla="*/ 56 h 69"/>
                <a:gd name="T6" fmla="*/ 0 w 39"/>
                <a:gd name="T7" fmla="*/ 69 h 69"/>
                <a:gd name="T8" fmla="*/ 16 w 39"/>
                <a:gd name="T9" fmla="*/ 62 h 69"/>
                <a:gd name="T10" fmla="*/ 34 w 39"/>
                <a:gd name="T11" fmla="*/ 47 h 69"/>
                <a:gd name="T12" fmla="*/ 39 w 39"/>
                <a:gd name="T13" fmla="*/ 27 h 69"/>
                <a:gd name="T14" fmla="*/ 34 w 39"/>
                <a:gd name="T15" fmla="*/ 0 h 69"/>
                <a:gd name="T16" fmla="*/ 19 w 39"/>
                <a:gd name="T17" fmla="*/ 5 h 69"/>
                <a:gd name="T18" fmla="*/ 22 w 39"/>
                <a:gd name="T19" fmla="*/ 15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69"/>
                <a:gd name="T32" fmla="*/ 39 w 39"/>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69">
                  <a:moveTo>
                    <a:pt x="22" y="15"/>
                  </a:moveTo>
                  <a:lnTo>
                    <a:pt x="16" y="41"/>
                  </a:lnTo>
                  <a:lnTo>
                    <a:pt x="1" y="56"/>
                  </a:lnTo>
                  <a:lnTo>
                    <a:pt x="0" y="69"/>
                  </a:lnTo>
                  <a:lnTo>
                    <a:pt x="16" y="62"/>
                  </a:lnTo>
                  <a:lnTo>
                    <a:pt x="34" y="47"/>
                  </a:lnTo>
                  <a:lnTo>
                    <a:pt x="39" y="27"/>
                  </a:lnTo>
                  <a:lnTo>
                    <a:pt x="34" y="0"/>
                  </a:lnTo>
                  <a:lnTo>
                    <a:pt x="19" y="5"/>
                  </a:lnTo>
                  <a:lnTo>
                    <a:pt x="22" y="15"/>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17" name="Freeform 31">
              <a:extLst>
                <a:ext uri="{FF2B5EF4-FFF2-40B4-BE49-F238E27FC236}">
                  <a16:creationId xmlns:a16="http://schemas.microsoft.com/office/drawing/2014/main" id="{355F693C-B431-4D9D-9A27-883589208CD9}"/>
                </a:ext>
              </a:extLst>
            </p:cNvPr>
            <p:cNvSpPr>
              <a:spLocks/>
            </p:cNvSpPr>
            <p:nvPr/>
          </p:nvSpPr>
          <p:spPr bwMode="auto">
            <a:xfrm>
              <a:off x="4979563" y="2373635"/>
              <a:ext cx="38840" cy="60140"/>
            </a:xfrm>
            <a:custGeom>
              <a:avLst/>
              <a:gdLst>
                <a:gd name="T0" fmla="*/ 0 w 31"/>
                <a:gd name="T1" fmla="*/ 0 h 48"/>
                <a:gd name="T2" fmla="*/ 10 w 31"/>
                <a:gd name="T3" fmla="*/ 27 h 48"/>
                <a:gd name="T4" fmla="*/ 13 w 31"/>
                <a:gd name="T5" fmla="*/ 48 h 48"/>
                <a:gd name="T6" fmla="*/ 30 w 31"/>
                <a:gd name="T7" fmla="*/ 46 h 48"/>
                <a:gd name="T8" fmla="*/ 31 w 31"/>
                <a:gd name="T9" fmla="*/ 18 h 48"/>
                <a:gd name="T10" fmla="*/ 17 w 31"/>
                <a:gd name="T11" fmla="*/ 0 h 48"/>
                <a:gd name="T12" fmla="*/ 0 w 31"/>
                <a:gd name="T13" fmla="*/ 0 h 48"/>
                <a:gd name="T14" fmla="*/ 0 60000 65536"/>
                <a:gd name="T15" fmla="*/ 0 60000 65536"/>
                <a:gd name="T16" fmla="*/ 0 60000 65536"/>
                <a:gd name="T17" fmla="*/ 0 60000 65536"/>
                <a:gd name="T18" fmla="*/ 0 60000 65536"/>
                <a:gd name="T19" fmla="*/ 0 60000 65536"/>
                <a:gd name="T20" fmla="*/ 0 60000 65536"/>
                <a:gd name="T21" fmla="*/ 0 w 31"/>
                <a:gd name="T22" fmla="*/ 0 h 48"/>
                <a:gd name="T23" fmla="*/ 31 w 31"/>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48">
                  <a:moveTo>
                    <a:pt x="0" y="0"/>
                  </a:moveTo>
                  <a:lnTo>
                    <a:pt x="10" y="27"/>
                  </a:lnTo>
                  <a:lnTo>
                    <a:pt x="13" y="48"/>
                  </a:lnTo>
                  <a:lnTo>
                    <a:pt x="30" y="46"/>
                  </a:lnTo>
                  <a:lnTo>
                    <a:pt x="31" y="18"/>
                  </a:lnTo>
                  <a:lnTo>
                    <a:pt x="17" y="0"/>
                  </a:lnTo>
                  <a:lnTo>
                    <a:pt x="0" y="0"/>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18" name="Freeform 32">
              <a:extLst>
                <a:ext uri="{FF2B5EF4-FFF2-40B4-BE49-F238E27FC236}">
                  <a16:creationId xmlns:a16="http://schemas.microsoft.com/office/drawing/2014/main" id="{248A0D88-46C8-44BE-8CE3-3B70905C00E8}"/>
                </a:ext>
              </a:extLst>
            </p:cNvPr>
            <p:cNvSpPr>
              <a:spLocks/>
            </p:cNvSpPr>
            <p:nvPr/>
          </p:nvSpPr>
          <p:spPr bwMode="auto">
            <a:xfrm>
              <a:off x="4934457" y="2483892"/>
              <a:ext cx="60140" cy="107751"/>
            </a:xfrm>
            <a:custGeom>
              <a:avLst/>
              <a:gdLst>
                <a:gd name="T0" fmla="*/ 15 w 48"/>
                <a:gd name="T1" fmla="*/ 18 h 86"/>
                <a:gd name="T2" fmla="*/ 25 w 48"/>
                <a:gd name="T3" fmla="*/ 48 h 86"/>
                <a:gd name="T4" fmla="*/ 15 w 48"/>
                <a:gd name="T5" fmla="*/ 65 h 86"/>
                <a:gd name="T6" fmla="*/ 0 w 48"/>
                <a:gd name="T7" fmla="*/ 57 h 86"/>
                <a:gd name="T8" fmla="*/ 0 w 48"/>
                <a:gd name="T9" fmla="*/ 74 h 86"/>
                <a:gd name="T10" fmla="*/ 12 w 48"/>
                <a:gd name="T11" fmla="*/ 86 h 86"/>
                <a:gd name="T12" fmla="*/ 27 w 48"/>
                <a:gd name="T13" fmla="*/ 66 h 86"/>
                <a:gd name="T14" fmla="*/ 43 w 48"/>
                <a:gd name="T15" fmla="*/ 57 h 86"/>
                <a:gd name="T16" fmla="*/ 48 w 48"/>
                <a:gd name="T17" fmla="*/ 27 h 86"/>
                <a:gd name="T18" fmla="*/ 36 w 48"/>
                <a:gd name="T19" fmla="*/ 0 h 86"/>
                <a:gd name="T20" fmla="*/ 15 w 48"/>
                <a:gd name="T21" fmla="*/ 18 h 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86"/>
                <a:gd name="T35" fmla="*/ 48 w 48"/>
                <a:gd name="T36" fmla="*/ 86 h 8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86">
                  <a:moveTo>
                    <a:pt x="15" y="18"/>
                  </a:moveTo>
                  <a:lnTo>
                    <a:pt x="25" y="48"/>
                  </a:lnTo>
                  <a:lnTo>
                    <a:pt x="15" y="65"/>
                  </a:lnTo>
                  <a:lnTo>
                    <a:pt x="0" y="57"/>
                  </a:lnTo>
                  <a:lnTo>
                    <a:pt x="0" y="74"/>
                  </a:lnTo>
                  <a:lnTo>
                    <a:pt x="12" y="86"/>
                  </a:lnTo>
                  <a:lnTo>
                    <a:pt x="27" y="66"/>
                  </a:lnTo>
                  <a:lnTo>
                    <a:pt x="43" y="57"/>
                  </a:lnTo>
                  <a:lnTo>
                    <a:pt x="48" y="27"/>
                  </a:lnTo>
                  <a:lnTo>
                    <a:pt x="36" y="0"/>
                  </a:lnTo>
                  <a:lnTo>
                    <a:pt x="15" y="18"/>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19" name="Freeform 38">
              <a:extLst>
                <a:ext uri="{FF2B5EF4-FFF2-40B4-BE49-F238E27FC236}">
                  <a16:creationId xmlns:a16="http://schemas.microsoft.com/office/drawing/2014/main" id="{C1DDF8FC-DAB0-4EAB-9D5F-0B081E143570}"/>
                </a:ext>
              </a:extLst>
            </p:cNvPr>
            <p:cNvSpPr>
              <a:spLocks/>
            </p:cNvSpPr>
            <p:nvPr/>
          </p:nvSpPr>
          <p:spPr bwMode="auto">
            <a:xfrm>
              <a:off x="5879160" y="1168325"/>
              <a:ext cx="130304" cy="134062"/>
            </a:xfrm>
            <a:custGeom>
              <a:avLst/>
              <a:gdLst>
                <a:gd name="T0" fmla="*/ 5 w 104"/>
                <a:gd name="T1" fmla="*/ 82 h 107"/>
                <a:gd name="T2" fmla="*/ 33 w 104"/>
                <a:gd name="T3" fmla="*/ 84 h 107"/>
                <a:gd name="T4" fmla="*/ 35 w 104"/>
                <a:gd name="T5" fmla="*/ 107 h 107"/>
                <a:gd name="T6" fmla="*/ 57 w 104"/>
                <a:gd name="T7" fmla="*/ 87 h 107"/>
                <a:gd name="T8" fmla="*/ 72 w 104"/>
                <a:gd name="T9" fmla="*/ 93 h 107"/>
                <a:gd name="T10" fmla="*/ 84 w 104"/>
                <a:gd name="T11" fmla="*/ 69 h 107"/>
                <a:gd name="T12" fmla="*/ 96 w 104"/>
                <a:gd name="T13" fmla="*/ 48 h 107"/>
                <a:gd name="T14" fmla="*/ 104 w 104"/>
                <a:gd name="T15" fmla="*/ 29 h 107"/>
                <a:gd name="T16" fmla="*/ 89 w 104"/>
                <a:gd name="T17" fmla="*/ 0 h 107"/>
                <a:gd name="T18" fmla="*/ 71 w 104"/>
                <a:gd name="T19" fmla="*/ 45 h 107"/>
                <a:gd name="T20" fmla="*/ 32 w 104"/>
                <a:gd name="T21" fmla="*/ 65 h 107"/>
                <a:gd name="T22" fmla="*/ 0 w 104"/>
                <a:gd name="T23" fmla="*/ 69 h 107"/>
                <a:gd name="T24" fmla="*/ 5 w 104"/>
                <a:gd name="T25" fmla="*/ 82 h 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07"/>
                <a:gd name="T41" fmla="*/ 104 w 104"/>
                <a:gd name="T42" fmla="*/ 107 h 1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07">
                  <a:moveTo>
                    <a:pt x="5" y="82"/>
                  </a:moveTo>
                  <a:lnTo>
                    <a:pt x="33" y="84"/>
                  </a:lnTo>
                  <a:lnTo>
                    <a:pt x="35" y="107"/>
                  </a:lnTo>
                  <a:lnTo>
                    <a:pt x="57" y="87"/>
                  </a:lnTo>
                  <a:lnTo>
                    <a:pt x="72" y="93"/>
                  </a:lnTo>
                  <a:lnTo>
                    <a:pt x="84" y="69"/>
                  </a:lnTo>
                  <a:lnTo>
                    <a:pt x="96" y="48"/>
                  </a:lnTo>
                  <a:lnTo>
                    <a:pt x="104" y="29"/>
                  </a:lnTo>
                  <a:lnTo>
                    <a:pt x="89" y="0"/>
                  </a:lnTo>
                  <a:lnTo>
                    <a:pt x="71" y="45"/>
                  </a:lnTo>
                  <a:lnTo>
                    <a:pt x="32" y="65"/>
                  </a:lnTo>
                  <a:lnTo>
                    <a:pt x="0" y="69"/>
                  </a:lnTo>
                  <a:lnTo>
                    <a:pt x="5" y="82"/>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20" name="Freeform 39">
              <a:extLst>
                <a:ext uri="{FF2B5EF4-FFF2-40B4-BE49-F238E27FC236}">
                  <a16:creationId xmlns:a16="http://schemas.microsoft.com/office/drawing/2014/main" id="{C6FEC06F-48FA-43E5-B04C-1CAA5344D5EC}"/>
                </a:ext>
              </a:extLst>
            </p:cNvPr>
            <p:cNvSpPr>
              <a:spLocks/>
            </p:cNvSpPr>
            <p:nvPr/>
          </p:nvSpPr>
          <p:spPr bwMode="auto">
            <a:xfrm>
              <a:off x="6152297" y="1066838"/>
              <a:ext cx="87705" cy="58888"/>
            </a:xfrm>
            <a:custGeom>
              <a:avLst/>
              <a:gdLst>
                <a:gd name="T0" fmla="*/ 58 w 70"/>
                <a:gd name="T1" fmla="*/ 47 h 47"/>
                <a:gd name="T2" fmla="*/ 13 w 70"/>
                <a:gd name="T3" fmla="*/ 41 h 47"/>
                <a:gd name="T4" fmla="*/ 0 w 70"/>
                <a:gd name="T5" fmla="*/ 24 h 47"/>
                <a:gd name="T6" fmla="*/ 33 w 70"/>
                <a:gd name="T7" fmla="*/ 0 h 47"/>
                <a:gd name="T8" fmla="*/ 46 w 70"/>
                <a:gd name="T9" fmla="*/ 17 h 47"/>
                <a:gd name="T10" fmla="*/ 70 w 70"/>
                <a:gd name="T11" fmla="*/ 30 h 47"/>
                <a:gd name="T12" fmla="*/ 58 w 70"/>
                <a:gd name="T13" fmla="*/ 47 h 47"/>
                <a:gd name="T14" fmla="*/ 0 60000 65536"/>
                <a:gd name="T15" fmla="*/ 0 60000 65536"/>
                <a:gd name="T16" fmla="*/ 0 60000 65536"/>
                <a:gd name="T17" fmla="*/ 0 60000 65536"/>
                <a:gd name="T18" fmla="*/ 0 60000 65536"/>
                <a:gd name="T19" fmla="*/ 0 60000 65536"/>
                <a:gd name="T20" fmla="*/ 0 60000 65536"/>
                <a:gd name="T21" fmla="*/ 0 w 70"/>
                <a:gd name="T22" fmla="*/ 0 h 47"/>
                <a:gd name="T23" fmla="*/ 70 w 70"/>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47">
                  <a:moveTo>
                    <a:pt x="58" y="47"/>
                  </a:moveTo>
                  <a:lnTo>
                    <a:pt x="13" y="41"/>
                  </a:lnTo>
                  <a:lnTo>
                    <a:pt x="0" y="24"/>
                  </a:lnTo>
                  <a:lnTo>
                    <a:pt x="33" y="0"/>
                  </a:lnTo>
                  <a:lnTo>
                    <a:pt x="46" y="17"/>
                  </a:lnTo>
                  <a:lnTo>
                    <a:pt x="70" y="30"/>
                  </a:lnTo>
                  <a:lnTo>
                    <a:pt x="58" y="47"/>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21" name="Freeform 40">
              <a:extLst>
                <a:ext uri="{FF2B5EF4-FFF2-40B4-BE49-F238E27FC236}">
                  <a16:creationId xmlns:a16="http://schemas.microsoft.com/office/drawing/2014/main" id="{4B772EE5-9758-42B8-B94A-ABDEB84B72F7}"/>
                </a:ext>
              </a:extLst>
            </p:cNvPr>
            <p:cNvSpPr>
              <a:spLocks/>
            </p:cNvSpPr>
            <p:nvPr/>
          </p:nvSpPr>
          <p:spPr bwMode="auto">
            <a:xfrm>
              <a:off x="5973129" y="1257282"/>
              <a:ext cx="70164" cy="91464"/>
            </a:xfrm>
            <a:custGeom>
              <a:avLst/>
              <a:gdLst>
                <a:gd name="T0" fmla="*/ 27 w 56"/>
                <a:gd name="T1" fmla="*/ 73 h 73"/>
                <a:gd name="T2" fmla="*/ 51 w 56"/>
                <a:gd name="T3" fmla="*/ 45 h 73"/>
                <a:gd name="T4" fmla="*/ 56 w 56"/>
                <a:gd name="T5" fmla="*/ 24 h 73"/>
                <a:gd name="T6" fmla="*/ 35 w 56"/>
                <a:gd name="T7" fmla="*/ 0 h 73"/>
                <a:gd name="T8" fmla="*/ 23 w 56"/>
                <a:gd name="T9" fmla="*/ 10 h 73"/>
                <a:gd name="T10" fmla="*/ 0 w 56"/>
                <a:gd name="T11" fmla="*/ 46 h 73"/>
                <a:gd name="T12" fmla="*/ 15 w 56"/>
                <a:gd name="T13" fmla="*/ 55 h 73"/>
                <a:gd name="T14" fmla="*/ 27 w 56"/>
                <a:gd name="T15" fmla="*/ 73 h 73"/>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73"/>
                <a:gd name="T26" fmla="*/ 56 w 56"/>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73">
                  <a:moveTo>
                    <a:pt x="27" y="73"/>
                  </a:moveTo>
                  <a:lnTo>
                    <a:pt x="51" y="45"/>
                  </a:lnTo>
                  <a:lnTo>
                    <a:pt x="56" y="24"/>
                  </a:lnTo>
                  <a:lnTo>
                    <a:pt x="35" y="0"/>
                  </a:lnTo>
                  <a:lnTo>
                    <a:pt x="23" y="10"/>
                  </a:lnTo>
                  <a:lnTo>
                    <a:pt x="0" y="46"/>
                  </a:lnTo>
                  <a:lnTo>
                    <a:pt x="15" y="55"/>
                  </a:lnTo>
                  <a:lnTo>
                    <a:pt x="27" y="73"/>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22" name="Freeform 41">
              <a:extLst>
                <a:ext uri="{FF2B5EF4-FFF2-40B4-BE49-F238E27FC236}">
                  <a16:creationId xmlns:a16="http://schemas.microsoft.com/office/drawing/2014/main" id="{6E420730-E94F-44A4-A33D-F262ECB4D979}"/>
                </a:ext>
              </a:extLst>
            </p:cNvPr>
            <p:cNvSpPr>
              <a:spLocks/>
            </p:cNvSpPr>
            <p:nvPr/>
          </p:nvSpPr>
          <p:spPr bwMode="auto">
            <a:xfrm>
              <a:off x="6029511" y="1202153"/>
              <a:ext cx="48864" cy="63899"/>
            </a:xfrm>
            <a:custGeom>
              <a:avLst/>
              <a:gdLst>
                <a:gd name="T0" fmla="*/ 32 w 39"/>
                <a:gd name="T1" fmla="*/ 51 h 51"/>
                <a:gd name="T2" fmla="*/ 14 w 39"/>
                <a:gd name="T3" fmla="*/ 39 h 51"/>
                <a:gd name="T4" fmla="*/ 0 w 39"/>
                <a:gd name="T5" fmla="*/ 18 h 51"/>
                <a:gd name="T6" fmla="*/ 30 w 39"/>
                <a:gd name="T7" fmla="*/ 0 h 51"/>
                <a:gd name="T8" fmla="*/ 38 w 39"/>
                <a:gd name="T9" fmla="*/ 29 h 51"/>
                <a:gd name="T10" fmla="*/ 39 w 39"/>
                <a:gd name="T11" fmla="*/ 35 h 51"/>
                <a:gd name="T12" fmla="*/ 32 w 39"/>
                <a:gd name="T13" fmla="*/ 51 h 51"/>
                <a:gd name="T14" fmla="*/ 0 60000 65536"/>
                <a:gd name="T15" fmla="*/ 0 60000 65536"/>
                <a:gd name="T16" fmla="*/ 0 60000 65536"/>
                <a:gd name="T17" fmla="*/ 0 60000 65536"/>
                <a:gd name="T18" fmla="*/ 0 60000 65536"/>
                <a:gd name="T19" fmla="*/ 0 60000 65536"/>
                <a:gd name="T20" fmla="*/ 0 60000 65536"/>
                <a:gd name="T21" fmla="*/ 0 w 39"/>
                <a:gd name="T22" fmla="*/ 0 h 51"/>
                <a:gd name="T23" fmla="*/ 39 w 39"/>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51">
                  <a:moveTo>
                    <a:pt x="32" y="51"/>
                  </a:moveTo>
                  <a:lnTo>
                    <a:pt x="14" y="39"/>
                  </a:lnTo>
                  <a:lnTo>
                    <a:pt x="0" y="18"/>
                  </a:lnTo>
                  <a:lnTo>
                    <a:pt x="30" y="0"/>
                  </a:lnTo>
                  <a:lnTo>
                    <a:pt x="38" y="29"/>
                  </a:lnTo>
                  <a:lnTo>
                    <a:pt x="39" y="35"/>
                  </a:lnTo>
                  <a:lnTo>
                    <a:pt x="32" y="51"/>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23" name="Freeform 42">
              <a:extLst>
                <a:ext uri="{FF2B5EF4-FFF2-40B4-BE49-F238E27FC236}">
                  <a16:creationId xmlns:a16="http://schemas.microsoft.com/office/drawing/2014/main" id="{271D379A-9A64-4308-9EE2-D31EE150B6F0}"/>
                </a:ext>
              </a:extLst>
            </p:cNvPr>
            <p:cNvSpPr>
              <a:spLocks/>
            </p:cNvSpPr>
            <p:nvPr/>
          </p:nvSpPr>
          <p:spPr bwMode="auto">
            <a:xfrm>
              <a:off x="6035775" y="1106931"/>
              <a:ext cx="35082" cy="57634"/>
            </a:xfrm>
            <a:custGeom>
              <a:avLst/>
              <a:gdLst>
                <a:gd name="T0" fmla="*/ 21 w 28"/>
                <a:gd name="T1" fmla="*/ 46 h 46"/>
                <a:gd name="T2" fmla="*/ 3 w 28"/>
                <a:gd name="T3" fmla="*/ 34 h 46"/>
                <a:gd name="T4" fmla="*/ 0 w 28"/>
                <a:gd name="T5" fmla="*/ 12 h 46"/>
                <a:gd name="T6" fmla="*/ 13 w 28"/>
                <a:gd name="T7" fmla="*/ 0 h 46"/>
                <a:gd name="T8" fmla="*/ 27 w 28"/>
                <a:gd name="T9" fmla="*/ 24 h 46"/>
                <a:gd name="T10" fmla="*/ 28 w 28"/>
                <a:gd name="T11" fmla="*/ 30 h 46"/>
                <a:gd name="T12" fmla="*/ 21 w 28"/>
                <a:gd name="T13" fmla="*/ 46 h 46"/>
                <a:gd name="T14" fmla="*/ 0 60000 65536"/>
                <a:gd name="T15" fmla="*/ 0 60000 65536"/>
                <a:gd name="T16" fmla="*/ 0 60000 65536"/>
                <a:gd name="T17" fmla="*/ 0 60000 65536"/>
                <a:gd name="T18" fmla="*/ 0 60000 65536"/>
                <a:gd name="T19" fmla="*/ 0 60000 65536"/>
                <a:gd name="T20" fmla="*/ 0 60000 65536"/>
                <a:gd name="T21" fmla="*/ 0 w 28"/>
                <a:gd name="T22" fmla="*/ 0 h 46"/>
                <a:gd name="T23" fmla="*/ 28 w 28"/>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46">
                  <a:moveTo>
                    <a:pt x="21" y="46"/>
                  </a:moveTo>
                  <a:lnTo>
                    <a:pt x="3" y="34"/>
                  </a:lnTo>
                  <a:lnTo>
                    <a:pt x="0" y="12"/>
                  </a:lnTo>
                  <a:lnTo>
                    <a:pt x="13" y="0"/>
                  </a:lnTo>
                  <a:lnTo>
                    <a:pt x="27" y="24"/>
                  </a:lnTo>
                  <a:lnTo>
                    <a:pt x="28" y="30"/>
                  </a:lnTo>
                  <a:lnTo>
                    <a:pt x="21" y="46"/>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24" name="Freeform 43">
              <a:extLst>
                <a:ext uri="{FF2B5EF4-FFF2-40B4-BE49-F238E27FC236}">
                  <a16:creationId xmlns:a16="http://schemas.microsoft.com/office/drawing/2014/main" id="{6C4BD4DA-A2D0-4750-8770-49B966609C6D}"/>
                </a:ext>
              </a:extLst>
            </p:cNvPr>
            <p:cNvSpPr>
              <a:spLocks/>
            </p:cNvSpPr>
            <p:nvPr/>
          </p:nvSpPr>
          <p:spPr bwMode="auto">
            <a:xfrm>
              <a:off x="5528342" y="1506613"/>
              <a:ext cx="68910" cy="60140"/>
            </a:xfrm>
            <a:custGeom>
              <a:avLst/>
              <a:gdLst>
                <a:gd name="T0" fmla="*/ 5 w 55"/>
                <a:gd name="T1" fmla="*/ 7 h 48"/>
                <a:gd name="T2" fmla="*/ 12 w 55"/>
                <a:gd name="T3" fmla="*/ 27 h 48"/>
                <a:gd name="T4" fmla="*/ 0 w 55"/>
                <a:gd name="T5" fmla="*/ 42 h 48"/>
                <a:gd name="T6" fmla="*/ 11 w 55"/>
                <a:gd name="T7" fmla="*/ 48 h 48"/>
                <a:gd name="T8" fmla="*/ 32 w 55"/>
                <a:gd name="T9" fmla="*/ 46 h 48"/>
                <a:gd name="T10" fmla="*/ 54 w 55"/>
                <a:gd name="T11" fmla="*/ 36 h 48"/>
                <a:gd name="T12" fmla="*/ 53 w 55"/>
                <a:gd name="T13" fmla="*/ 22 h 48"/>
                <a:gd name="T14" fmla="*/ 55 w 55"/>
                <a:gd name="T15" fmla="*/ 5 h 48"/>
                <a:gd name="T16" fmla="*/ 39 w 55"/>
                <a:gd name="T17" fmla="*/ 4 h 48"/>
                <a:gd name="T18" fmla="*/ 25 w 55"/>
                <a:gd name="T19" fmla="*/ 0 h 48"/>
                <a:gd name="T20" fmla="*/ 5 w 55"/>
                <a:gd name="T21" fmla="*/ 7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48"/>
                <a:gd name="T35" fmla="*/ 55 w 55"/>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48">
                  <a:moveTo>
                    <a:pt x="5" y="7"/>
                  </a:moveTo>
                  <a:lnTo>
                    <a:pt x="12" y="27"/>
                  </a:lnTo>
                  <a:lnTo>
                    <a:pt x="0" y="42"/>
                  </a:lnTo>
                  <a:lnTo>
                    <a:pt x="11" y="48"/>
                  </a:lnTo>
                  <a:lnTo>
                    <a:pt x="32" y="46"/>
                  </a:lnTo>
                  <a:lnTo>
                    <a:pt x="54" y="36"/>
                  </a:lnTo>
                  <a:lnTo>
                    <a:pt x="53" y="22"/>
                  </a:lnTo>
                  <a:lnTo>
                    <a:pt x="55" y="5"/>
                  </a:lnTo>
                  <a:lnTo>
                    <a:pt x="39" y="4"/>
                  </a:lnTo>
                  <a:lnTo>
                    <a:pt x="25" y="0"/>
                  </a:lnTo>
                  <a:lnTo>
                    <a:pt x="5" y="7"/>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25" name="Freeform 44">
              <a:extLst>
                <a:ext uri="{FF2B5EF4-FFF2-40B4-BE49-F238E27FC236}">
                  <a16:creationId xmlns:a16="http://schemas.microsoft.com/office/drawing/2014/main" id="{055A7CCC-BA07-4837-8F98-A98E4C364BC7}"/>
                </a:ext>
              </a:extLst>
            </p:cNvPr>
            <p:cNvSpPr>
              <a:spLocks/>
            </p:cNvSpPr>
            <p:nvPr/>
          </p:nvSpPr>
          <p:spPr bwMode="auto">
            <a:xfrm>
              <a:off x="5657393" y="1382574"/>
              <a:ext cx="63899" cy="43853"/>
            </a:xfrm>
            <a:custGeom>
              <a:avLst/>
              <a:gdLst>
                <a:gd name="T0" fmla="*/ 0 w 51"/>
                <a:gd name="T1" fmla="*/ 5 h 35"/>
                <a:gd name="T2" fmla="*/ 7 w 51"/>
                <a:gd name="T3" fmla="*/ 25 h 35"/>
                <a:gd name="T4" fmla="*/ 30 w 51"/>
                <a:gd name="T5" fmla="*/ 35 h 35"/>
                <a:gd name="T6" fmla="*/ 51 w 51"/>
                <a:gd name="T7" fmla="*/ 26 h 35"/>
                <a:gd name="T8" fmla="*/ 29 w 51"/>
                <a:gd name="T9" fmla="*/ 9 h 35"/>
                <a:gd name="T10" fmla="*/ 18 w 51"/>
                <a:gd name="T11" fmla="*/ 0 h 35"/>
                <a:gd name="T12" fmla="*/ 0 w 51"/>
                <a:gd name="T13" fmla="*/ 5 h 35"/>
                <a:gd name="T14" fmla="*/ 0 60000 65536"/>
                <a:gd name="T15" fmla="*/ 0 60000 65536"/>
                <a:gd name="T16" fmla="*/ 0 60000 65536"/>
                <a:gd name="T17" fmla="*/ 0 60000 65536"/>
                <a:gd name="T18" fmla="*/ 0 60000 65536"/>
                <a:gd name="T19" fmla="*/ 0 60000 65536"/>
                <a:gd name="T20" fmla="*/ 0 60000 65536"/>
                <a:gd name="T21" fmla="*/ 0 w 51"/>
                <a:gd name="T22" fmla="*/ 0 h 35"/>
                <a:gd name="T23" fmla="*/ 51 w 51"/>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 h="35">
                  <a:moveTo>
                    <a:pt x="0" y="5"/>
                  </a:moveTo>
                  <a:lnTo>
                    <a:pt x="7" y="25"/>
                  </a:lnTo>
                  <a:lnTo>
                    <a:pt x="30" y="35"/>
                  </a:lnTo>
                  <a:lnTo>
                    <a:pt x="51" y="26"/>
                  </a:lnTo>
                  <a:lnTo>
                    <a:pt x="29" y="9"/>
                  </a:lnTo>
                  <a:lnTo>
                    <a:pt x="18" y="0"/>
                  </a:lnTo>
                  <a:lnTo>
                    <a:pt x="0" y="5"/>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26" name="Freeform 45">
              <a:extLst>
                <a:ext uri="{FF2B5EF4-FFF2-40B4-BE49-F238E27FC236}">
                  <a16:creationId xmlns:a16="http://schemas.microsoft.com/office/drawing/2014/main" id="{5A76AD7B-C760-4D2E-9A0F-03A23ADFE0F0}"/>
                </a:ext>
              </a:extLst>
            </p:cNvPr>
            <p:cNvSpPr>
              <a:spLocks/>
            </p:cNvSpPr>
            <p:nvPr/>
          </p:nvSpPr>
          <p:spPr bwMode="auto">
            <a:xfrm>
              <a:off x="5555907" y="1418909"/>
              <a:ext cx="112763" cy="72669"/>
            </a:xfrm>
            <a:custGeom>
              <a:avLst/>
              <a:gdLst>
                <a:gd name="T0" fmla="*/ 23 w 90"/>
                <a:gd name="T1" fmla="*/ 0 h 58"/>
                <a:gd name="T2" fmla="*/ 0 w 90"/>
                <a:gd name="T3" fmla="*/ 16 h 58"/>
                <a:gd name="T4" fmla="*/ 26 w 90"/>
                <a:gd name="T5" fmla="*/ 39 h 58"/>
                <a:gd name="T6" fmla="*/ 44 w 90"/>
                <a:gd name="T7" fmla="*/ 58 h 58"/>
                <a:gd name="T8" fmla="*/ 68 w 90"/>
                <a:gd name="T9" fmla="*/ 49 h 58"/>
                <a:gd name="T10" fmla="*/ 87 w 90"/>
                <a:gd name="T11" fmla="*/ 55 h 58"/>
                <a:gd name="T12" fmla="*/ 90 w 90"/>
                <a:gd name="T13" fmla="*/ 30 h 58"/>
                <a:gd name="T14" fmla="*/ 69 w 90"/>
                <a:gd name="T15" fmla="*/ 21 h 58"/>
                <a:gd name="T16" fmla="*/ 38 w 90"/>
                <a:gd name="T17" fmla="*/ 21 h 58"/>
                <a:gd name="T18" fmla="*/ 23 w 90"/>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58"/>
                <a:gd name="T32" fmla="*/ 90 w 90"/>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58">
                  <a:moveTo>
                    <a:pt x="23" y="0"/>
                  </a:moveTo>
                  <a:lnTo>
                    <a:pt x="0" y="16"/>
                  </a:lnTo>
                  <a:lnTo>
                    <a:pt x="26" y="39"/>
                  </a:lnTo>
                  <a:lnTo>
                    <a:pt x="44" y="58"/>
                  </a:lnTo>
                  <a:lnTo>
                    <a:pt x="68" y="49"/>
                  </a:lnTo>
                  <a:lnTo>
                    <a:pt x="87" y="55"/>
                  </a:lnTo>
                  <a:lnTo>
                    <a:pt x="90" y="30"/>
                  </a:lnTo>
                  <a:lnTo>
                    <a:pt x="69" y="21"/>
                  </a:lnTo>
                  <a:lnTo>
                    <a:pt x="38" y="21"/>
                  </a:lnTo>
                  <a:lnTo>
                    <a:pt x="23" y="0"/>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27" name="Freeform 46">
              <a:extLst>
                <a:ext uri="{FF2B5EF4-FFF2-40B4-BE49-F238E27FC236}">
                  <a16:creationId xmlns:a16="http://schemas.microsoft.com/office/drawing/2014/main" id="{84D97521-24E3-4D28-88EB-DDFC71AA4F98}"/>
                </a:ext>
              </a:extLst>
            </p:cNvPr>
            <p:cNvSpPr>
              <a:spLocks/>
            </p:cNvSpPr>
            <p:nvPr/>
          </p:nvSpPr>
          <p:spPr bwMode="auto">
            <a:xfrm>
              <a:off x="5750109" y="1372550"/>
              <a:ext cx="46358" cy="43853"/>
            </a:xfrm>
            <a:custGeom>
              <a:avLst/>
              <a:gdLst>
                <a:gd name="T0" fmla="*/ 4 w 37"/>
                <a:gd name="T1" fmla="*/ 2 h 35"/>
                <a:gd name="T2" fmla="*/ 6 w 37"/>
                <a:gd name="T3" fmla="*/ 13 h 35"/>
                <a:gd name="T4" fmla="*/ 0 w 37"/>
                <a:gd name="T5" fmla="*/ 31 h 35"/>
                <a:gd name="T6" fmla="*/ 28 w 37"/>
                <a:gd name="T7" fmla="*/ 35 h 35"/>
                <a:gd name="T8" fmla="*/ 37 w 37"/>
                <a:gd name="T9" fmla="*/ 17 h 35"/>
                <a:gd name="T10" fmla="*/ 27 w 37"/>
                <a:gd name="T11" fmla="*/ 9 h 35"/>
                <a:gd name="T12" fmla="*/ 16 w 37"/>
                <a:gd name="T13" fmla="*/ 0 h 35"/>
                <a:gd name="T14" fmla="*/ 4 w 37"/>
                <a:gd name="T15" fmla="*/ 2 h 35"/>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35"/>
                <a:gd name="T26" fmla="*/ 37 w 37"/>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35">
                  <a:moveTo>
                    <a:pt x="4" y="2"/>
                  </a:moveTo>
                  <a:lnTo>
                    <a:pt x="6" y="13"/>
                  </a:lnTo>
                  <a:lnTo>
                    <a:pt x="0" y="31"/>
                  </a:lnTo>
                  <a:lnTo>
                    <a:pt x="28" y="35"/>
                  </a:lnTo>
                  <a:lnTo>
                    <a:pt x="37" y="17"/>
                  </a:lnTo>
                  <a:lnTo>
                    <a:pt x="27" y="9"/>
                  </a:lnTo>
                  <a:lnTo>
                    <a:pt x="16" y="0"/>
                  </a:lnTo>
                  <a:lnTo>
                    <a:pt x="4" y="2"/>
                  </a:lnTo>
                  <a:close/>
                </a:path>
              </a:pathLst>
            </a:custGeom>
            <a:solidFill>
              <a:srgbClr val="5B9BD5"/>
            </a:solidFill>
            <a:ln w="3175" cmpd="sng">
              <a:solidFill>
                <a:srgbClr val="FFFFFF"/>
              </a:solidFill>
              <a:prstDash val="solid"/>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grpSp>
      <p:sp>
        <p:nvSpPr>
          <p:cNvPr id="128" name="Oval 25">
            <a:extLst>
              <a:ext uri="{FF2B5EF4-FFF2-40B4-BE49-F238E27FC236}">
                <a16:creationId xmlns:a16="http://schemas.microsoft.com/office/drawing/2014/main" id="{B340D08A-8EBC-4CE9-99FF-36C99B5A4012}"/>
              </a:ext>
            </a:extLst>
          </p:cNvPr>
          <p:cNvSpPr>
            <a:spLocks noChangeArrowheads="1"/>
          </p:cNvSpPr>
          <p:nvPr/>
        </p:nvSpPr>
        <p:spPr bwMode="gray">
          <a:xfrm>
            <a:off x="5818924" y="3484154"/>
            <a:ext cx="83322" cy="83322"/>
          </a:xfrm>
          <a:prstGeom prst="ellipse">
            <a:avLst/>
          </a:prstGeom>
          <a:solidFill>
            <a:srgbClr val="70AD47"/>
          </a:solidFill>
          <a:ln w="12700">
            <a:solidFill>
              <a:sysClr val="window" lastClr="FFFFFF"/>
            </a:solidFill>
            <a:round/>
            <a:headEnd/>
            <a:tailEnd/>
          </a:ln>
          <a:effectLst>
            <a:outerShdw dist="35921" dir="2700000" sx="66000" sy="66000"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29" name="圆角矩形 111">
            <a:extLst>
              <a:ext uri="{FF2B5EF4-FFF2-40B4-BE49-F238E27FC236}">
                <a16:creationId xmlns:a16="http://schemas.microsoft.com/office/drawing/2014/main" id="{CECD4A4C-BC52-4657-A8A9-11C94C4D1BE3}"/>
              </a:ext>
            </a:extLst>
          </p:cNvPr>
          <p:cNvSpPr/>
          <p:nvPr/>
        </p:nvSpPr>
        <p:spPr>
          <a:xfrm>
            <a:off x="4772648" y="3057544"/>
            <a:ext cx="998365" cy="234680"/>
          </a:xfrm>
          <a:prstGeom prst="roundRect">
            <a:avLst>
              <a:gd name="adj" fmla="val 50000"/>
            </a:avLst>
          </a:prstGeom>
          <a:solidFill>
            <a:sysClr val="window" lastClr="FFFFFF"/>
          </a:solidFill>
          <a:ln w="9525">
            <a:noFill/>
            <a:prstDash val="sysDash"/>
            <a:miter lim="800000"/>
            <a:headEnd/>
            <a:tailEnd/>
          </a:ln>
        </p:spPr>
        <p:txBody>
          <a:bodyPr wrap="none" anchor="ctr"/>
          <a:lstStyle/>
          <a:p>
            <a:pPr marL="0" marR="0" lvl="0" indent="0" algn="ctr" defTabSz="914053"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ysClr val="windowText" lastClr="000000"/>
                </a:solidFill>
                <a:effectLst/>
                <a:uLnTx/>
                <a:uFillTx/>
                <a:latin typeface="+mn-lt"/>
              </a:rPr>
              <a:t>Bergen</a:t>
            </a:r>
          </a:p>
        </p:txBody>
      </p:sp>
      <p:cxnSp>
        <p:nvCxnSpPr>
          <p:cNvPr id="130" name="肘形连接符 205">
            <a:extLst>
              <a:ext uri="{FF2B5EF4-FFF2-40B4-BE49-F238E27FC236}">
                <a16:creationId xmlns:a16="http://schemas.microsoft.com/office/drawing/2014/main" id="{D028F138-A007-413E-8C16-50F4A996D7F5}"/>
              </a:ext>
            </a:extLst>
          </p:cNvPr>
          <p:cNvCxnSpPr>
            <a:cxnSpLocks/>
            <a:stCxn id="128" idx="0"/>
            <a:endCxn id="129" idx="3"/>
          </p:cNvCxnSpPr>
          <p:nvPr/>
        </p:nvCxnSpPr>
        <p:spPr>
          <a:xfrm rot="16200000" flipV="1">
            <a:off x="5661165" y="3284733"/>
            <a:ext cx="309269" cy="89572"/>
          </a:xfrm>
          <a:prstGeom prst="bentConnector2">
            <a:avLst/>
          </a:prstGeom>
          <a:noFill/>
          <a:ln w="9525">
            <a:solidFill>
              <a:srgbClr val="70AD47"/>
            </a:solidFill>
            <a:prstDash val="sysDash"/>
            <a:miter lim="800000"/>
            <a:headEnd/>
            <a:tailEnd/>
          </a:ln>
        </p:spPr>
      </p:cxnSp>
      <p:sp>
        <p:nvSpPr>
          <p:cNvPr id="131" name="Oval 25">
            <a:extLst>
              <a:ext uri="{FF2B5EF4-FFF2-40B4-BE49-F238E27FC236}">
                <a16:creationId xmlns:a16="http://schemas.microsoft.com/office/drawing/2014/main" id="{4FF1C46C-BC68-4037-9715-29076B72074A}"/>
              </a:ext>
            </a:extLst>
          </p:cNvPr>
          <p:cNvSpPr>
            <a:spLocks noChangeArrowheads="1"/>
          </p:cNvSpPr>
          <p:nvPr/>
        </p:nvSpPr>
        <p:spPr bwMode="gray">
          <a:xfrm>
            <a:off x="6041678" y="4220894"/>
            <a:ext cx="83322" cy="83322"/>
          </a:xfrm>
          <a:prstGeom prst="ellipse">
            <a:avLst/>
          </a:prstGeom>
          <a:solidFill>
            <a:srgbClr val="70AD47"/>
          </a:solidFill>
          <a:ln w="12700">
            <a:solidFill>
              <a:sysClr val="window" lastClr="FFFFFF"/>
            </a:solidFill>
            <a:round/>
            <a:headEnd/>
            <a:tailEnd/>
          </a:ln>
          <a:effectLst>
            <a:outerShdw dist="35921" dir="2700000" sx="66000" sy="66000"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32" name="圆角矩形 114">
            <a:extLst>
              <a:ext uri="{FF2B5EF4-FFF2-40B4-BE49-F238E27FC236}">
                <a16:creationId xmlns:a16="http://schemas.microsoft.com/office/drawing/2014/main" id="{103587D6-8405-4BBC-9F30-3C4895784207}"/>
              </a:ext>
            </a:extLst>
          </p:cNvPr>
          <p:cNvSpPr/>
          <p:nvPr/>
        </p:nvSpPr>
        <p:spPr>
          <a:xfrm>
            <a:off x="4378937" y="3779885"/>
            <a:ext cx="1210269" cy="266785"/>
          </a:xfrm>
          <a:prstGeom prst="roundRect">
            <a:avLst>
              <a:gd name="adj" fmla="val 50000"/>
            </a:avLst>
          </a:prstGeom>
          <a:solidFill>
            <a:sysClr val="window" lastClr="FFFFFF"/>
          </a:solidFill>
          <a:ln w="9525">
            <a:noFill/>
            <a:prstDash val="sysDash"/>
            <a:miter lim="800000"/>
            <a:headEnd/>
            <a:tailEnd/>
          </a:ln>
        </p:spPr>
        <p:txBody>
          <a:bodyPr wrap="none" lIns="91440" tIns="45720" rIns="91440" bIns="45720" anchor="ctr"/>
          <a:lstStyle/>
          <a:p>
            <a:pPr marL="0" marR="0" lvl="0" indent="0" algn="ctr" defTabSz="914053" eaLnBrk="1" fontAlgn="auto" latinLnBrk="0" hangingPunct="1">
              <a:lnSpc>
                <a:spcPct val="100000"/>
              </a:lnSpc>
              <a:spcBef>
                <a:spcPts val="0"/>
              </a:spcBef>
              <a:spcAft>
                <a:spcPts val="0"/>
              </a:spcAft>
              <a:buClrTx/>
              <a:buSzTx/>
              <a:buFontTx/>
              <a:buNone/>
              <a:tabLst/>
              <a:defRPr/>
            </a:pPr>
            <a:r>
              <a:rPr lang="en-US" altLang="zh-CN" sz="1200" b="1" err="1">
                <a:latin typeface="+mn-lt"/>
              </a:rPr>
              <a:t>Kristiansund</a:t>
            </a:r>
            <a:endParaRPr lang="en-US" err="1">
              <a:latin typeface="+mn-lt"/>
            </a:endParaRPr>
          </a:p>
        </p:txBody>
      </p:sp>
      <p:cxnSp>
        <p:nvCxnSpPr>
          <p:cNvPr id="133" name="肘形连接符 205">
            <a:extLst>
              <a:ext uri="{FF2B5EF4-FFF2-40B4-BE49-F238E27FC236}">
                <a16:creationId xmlns:a16="http://schemas.microsoft.com/office/drawing/2014/main" id="{2F4213A1-4885-4A1D-89B7-D9DEB1BFE90C}"/>
              </a:ext>
            </a:extLst>
          </p:cNvPr>
          <p:cNvCxnSpPr>
            <a:cxnSpLocks/>
            <a:stCxn id="131" idx="0"/>
            <a:endCxn id="132" idx="3"/>
          </p:cNvCxnSpPr>
          <p:nvPr/>
        </p:nvCxnSpPr>
        <p:spPr>
          <a:xfrm rot="16200000" flipV="1">
            <a:off x="5682465" y="3820019"/>
            <a:ext cx="307616" cy="494133"/>
          </a:xfrm>
          <a:prstGeom prst="bentConnector2">
            <a:avLst/>
          </a:prstGeom>
          <a:noFill/>
          <a:ln w="9525">
            <a:solidFill>
              <a:srgbClr val="70AD47"/>
            </a:solidFill>
            <a:prstDash val="sysDash"/>
            <a:miter lim="800000"/>
            <a:headEnd/>
            <a:tailEnd/>
          </a:ln>
        </p:spPr>
      </p:cxnSp>
      <p:sp>
        <p:nvSpPr>
          <p:cNvPr id="134" name="Oval 25">
            <a:extLst>
              <a:ext uri="{FF2B5EF4-FFF2-40B4-BE49-F238E27FC236}">
                <a16:creationId xmlns:a16="http://schemas.microsoft.com/office/drawing/2014/main" id="{57E14F6D-53B7-4BC5-844A-9FDF11E49159}"/>
              </a:ext>
            </a:extLst>
          </p:cNvPr>
          <p:cNvSpPr>
            <a:spLocks noChangeArrowheads="1"/>
          </p:cNvSpPr>
          <p:nvPr/>
        </p:nvSpPr>
        <p:spPr bwMode="gray">
          <a:xfrm>
            <a:off x="6533645" y="2776725"/>
            <a:ext cx="83322" cy="83322"/>
          </a:xfrm>
          <a:prstGeom prst="ellipse">
            <a:avLst/>
          </a:prstGeom>
          <a:solidFill>
            <a:srgbClr val="70AD47"/>
          </a:solidFill>
          <a:ln w="12700">
            <a:solidFill>
              <a:sysClr val="window" lastClr="FFFFFF"/>
            </a:solidFill>
            <a:round/>
            <a:headEnd/>
            <a:tailEnd/>
          </a:ln>
          <a:effectLst>
            <a:outerShdw dist="35921" dir="2700000" sx="66000" sy="66000"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35" name="圆角矩形 117">
            <a:extLst>
              <a:ext uri="{FF2B5EF4-FFF2-40B4-BE49-F238E27FC236}">
                <a16:creationId xmlns:a16="http://schemas.microsoft.com/office/drawing/2014/main" id="{B63F003B-FF31-4C02-B47D-797A58F25476}"/>
              </a:ext>
            </a:extLst>
          </p:cNvPr>
          <p:cNvSpPr/>
          <p:nvPr/>
        </p:nvSpPr>
        <p:spPr>
          <a:xfrm>
            <a:off x="7076855" y="2401163"/>
            <a:ext cx="998365" cy="234680"/>
          </a:xfrm>
          <a:prstGeom prst="roundRect">
            <a:avLst>
              <a:gd name="adj" fmla="val 50000"/>
            </a:avLst>
          </a:prstGeom>
          <a:solidFill>
            <a:sysClr val="window" lastClr="FFFFFF"/>
          </a:solidFill>
          <a:ln w="9525">
            <a:noFill/>
            <a:prstDash val="sysDash"/>
            <a:miter lim="800000"/>
            <a:headEnd/>
            <a:tailEnd/>
          </a:ln>
        </p:spPr>
        <p:txBody>
          <a:bodyPr wrap="none" anchor="ctr"/>
          <a:lstStyle/>
          <a:p>
            <a:pPr marL="0" marR="0" lvl="0" indent="0" algn="ctr" defTabSz="914053"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ysClr val="windowText" lastClr="000000"/>
                </a:solidFill>
                <a:effectLst/>
                <a:uLnTx/>
                <a:uFillTx/>
                <a:latin typeface="+mn-lt"/>
              </a:rPr>
              <a:t>Trondheim</a:t>
            </a:r>
          </a:p>
        </p:txBody>
      </p:sp>
      <p:cxnSp>
        <p:nvCxnSpPr>
          <p:cNvPr id="136" name="肘形连接符 205">
            <a:extLst>
              <a:ext uri="{FF2B5EF4-FFF2-40B4-BE49-F238E27FC236}">
                <a16:creationId xmlns:a16="http://schemas.microsoft.com/office/drawing/2014/main" id="{0D4F684F-18A1-4DCD-8979-8C28A1EBA06C}"/>
              </a:ext>
            </a:extLst>
          </p:cNvPr>
          <p:cNvCxnSpPr>
            <a:cxnSpLocks/>
            <a:stCxn id="134" idx="0"/>
            <a:endCxn id="135" idx="1"/>
          </p:cNvCxnSpPr>
          <p:nvPr/>
        </p:nvCxnSpPr>
        <p:spPr>
          <a:xfrm rot="5400000" flipH="1" flipV="1">
            <a:off x="6696970" y="2396840"/>
            <a:ext cx="258222" cy="501549"/>
          </a:xfrm>
          <a:prstGeom prst="bentConnector2">
            <a:avLst/>
          </a:prstGeom>
          <a:noFill/>
          <a:ln w="9525">
            <a:solidFill>
              <a:srgbClr val="70AD47"/>
            </a:solidFill>
            <a:prstDash val="sysDash"/>
            <a:miter lim="800000"/>
            <a:headEnd/>
            <a:tailEnd/>
          </a:ln>
        </p:spPr>
      </p:cxnSp>
      <p:sp>
        <p:nvSpPr>
          <p:cNvPr id="137" name="Oval 25">
            <a:extLst>
              <a:ext uri="{FF2B5EF4-FFF2-40B4-BE49-F238E27FC236}">
                <a16:creationId xmlns:a16="http://schemas.microsoft.com/office/drawing/2014/main" id="{4AB77A13-CBA0-4316-9D73-7626F2D31C53}"/>
              </a:ext>
            </a:extLst>
          </p:cNvPr>
          <p:cNvSpPr>
            <a:spLocks noChangeArrowheads="1"/>
          </p:cNvSpPr>
          <p:nvPr/>
        </p:nvSpPr>
        <p:spPr bwMode="gray">
          <a:xfrm>
            <a:off x="6082693" y="3016631"/>
            <a:ext cx="83322" cy="83322"/>
          </a:xfrm>
          <a:prstGeom prst="ellipse">
            <a:avLst/>
          </a:prstGeom>
          <a:solidFill>
            <a:srgbClr val="70AD47"/>
          </a:solidFill>
          <a:ln w="12700">
            <a:solidFill>
              <a:sysClr val="window" lastClr="FFFFFF"/>
            </a:solidFill>
            <a:round/>
            <a:headEnd/>
            <a:tailEnd/>
          </a:ln>
          <a:effectLst>
            <a:outerShdw dist="35921" dir="2700000" sx="66000" sy="66000"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38" name="圆角矩形 120">
            <a:extLst>
              <a:ext uri="{FF2B5EF4-FFF2-40B4-BE49-F238E27FC236}">
                <a16:creationId xmlns:a16="http://schemas.microsoft.com/office/drawing/2014/main" id="{0AE1CC27-0A9B-4F72-8936-2BA280B25EC6}"/>
              </a:ext>
            </a:extLst>
          </p:cNvPr>
          <p:cNvSpPr/>
          <p:nvPr/>
        </p:nvSpPr>
        <p:spPr>
          <a:xfrm>
            <a:off x="4700849" y="2549602"/>
            <a:ext cx="998365" cy="234680"/>
          </a:xfrm>
          <a:prstGeom prst="roundRect">
            <a:avLst>
              <a:gd name="adj" fmla="val 50000"/>
            </a:avLst>
          </a:prstGeom>
          <a:solidFill>
            <a:sysClr val="window" lastClr="FFFFFF"/>
          </a:solidFill>
          <a:ln w="9525">
            <a:noFill/>
            <a:prstDash val="sysDash"/>
            <a:miter lim="800000"/>
            <a:headEnd/>
            <a:tailEnd/>
          </a:ln>
        </p:spPr>
        <p:txBody>
          <a:bodyPr wrap="none" anchor="ctr"/>
          <a:lstStyle/>
          <a:p>
            <a:pPr marL="0" marR="0" lvl="0" indent="0" algn="ctr" defTabSz="914053"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err="1">
                <a:ln>
                  <a:noFill/>
                </a:ln>
                <a:solidFill>
                  <a:sysClr val="windowText" lastClr="000000"/>
                </a:solidFill>
                <a:effectLst/>
                <a:uLnTx/>
                <a:uFillTx/>
                <a:latin typeface="+mn-lt"/>
              </a:rPr>
              <a:t>Molde</a:t>
            </a:r>
            <a:endParaRPr kumimoji="0" lang="en-US" altLang="zh-CN" sz="1200" b="1" i="0" u="none" strike="noStrike" kern="0" cap="none" spc="0" normalizeH="0" baseline="0" noProof="0">
              <a:ln>
                <a:noFill/>
              </a:ln>
              <a:solidFill>
                <a:sysClr val="windowText" lastClr="000000"/>
              </a:solidFill>
              <a:effectLst/>
              <a:uLnTx/>
              <a:uFillTx/>
              <a:latin typeface="+mn-lt"/>
            </a:endParaRPr>
          </a:p>
        </p:txBody>
      </p:sp>
      <p:sp>
        <p:nvSpPr>
          <p:cNvPr id="139" name="Oval 25">
            <a:extLst>
              <a:ext uri="{FF2B5EF4-FFF2-40B4-BE49-F238E27FC236}">
                <a16:creationId xmlns:a16="http://schemas.microsoft.com/office/drawing/2014/main" id="{2C2F6CFE-805A-45F6-8EB0-3AD160FBEFE6}"/>
              </a:ext>
            </a:extLst>
          </p:cNvPr>
          <p:cNvSpPr>
            <a:spLocks noChangeArrowheads="1"/>
          </p:cNvSpPr>
          <p:nvPr/>
        </p:nvSpPr>
        <p:spPr bwMode="gray">
          <a:xfrm>
            <a:off x="6499934" y="3612809"/>
            <a:ext cx="83322" cy="83322"/>
          </a:xfrm>
          <a:prstGeom prst="ellipse">
            <a:avLst/>
          </a:prstGeom>
          <a:solidFill>
            <a:srgbClr val="70AD47"/>
          </a:solidFill>
          <a:ln w="12700">
            <a:solidFill>
              <a:sysClr val="window" lastClr="FFFFFF"/>
            </a:solidFill>
            <a:round/>
            <a:headEnd/>
            <a:tailEnd/>
          </a:ln>
          <a:effectLst>
            <a:outerShdw dist="35921" dir="2700000" sx="66000" sy="66000"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40" name="圆角矩形 123">
            <a:extLst>
              <a:ext uri="{FF2B5EF4-FFF2-40B4-BE49-F238E27FC236}">
                <a16:creationId xmlns:a16="http://schemas.microsoft.com/office/drawing/2014/main" id="{8EA5B95A-E0EE-4BDC-B8CE-49A236F4BFCC}"/>
              </a:ext>
            </a:extLst>
          </p:cNvPr>
          <p:cNvSpPr/>
          <p:nvPr/>
        </p:nvSpPr>
        <p:spPr>
          <a:xfrm>
            <a:off x="6858061" y="3878022"/>
            <a:ext cx="998365" cy="234680"/>
          </a:xfrm>
          <a:prstGeom prst="roundRect">
            <a:avLst>
              <a:gd name="adj" fmla="val 50000"/>
            </a:avLst>
          </a:prstGeom>
          <a:solidFill>
            <a:sysClr val="window" lastClr="FFFFFF"/>
          </a:solidFill>
          <a:ln w="9525">
            <a:noFill/>
            <a:prstDash val="sysDash"/>
            <a:miter lim="800000"/>
            <a:headEnd/>
            <a:tailEnd/>
          </a:ln>
        </p:spPr>
        <p:txBody>
          <a:bodyPr wrap="none" anchor="ctr"/>
          <a:lstStyle/>
          <a:p>
            <a:pPr marL="0" marR="0" lvl="0" indent="0" algn="ctr" defTabSz="914053"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ysClr val="windowText" lastClr="000000"/>
                </a:solidFill>
                <a:effectLst/>
                <a:uLnTx/>
                <a:uFillTx/>
                <a:latin typeface="+mn-lt"/>
              </a:rPr>
              <a:t>Oslo</a:t>
            </a:r>
          </a:p>
        </p:txBody>
      </p:sp>
      <p:cxnSp>
        <p:nvCxnSpPr>
          <p:cNvPr id="141" name="肘形连接符 205">
            <a:extLst>
              <a:ext uri="{FF2B5EF4-FFF2-40B4-BE49-F238E27FC236}">
                <a16:creationId xmlns:a16="http://schemas.microsoft.com/office/drawing/2014/main" id="{71B3EF4B-B9A1-4CCB-9351-B84B2524B630}"/>
              </a:ext>
            </a:extLst>
          </p:cNvPr>
          <p:cNvCxnSpPr>
            <a:cxnSpLocks/>
            <a:stCxn id="139" idx="4"/>
            <a:endCxn id="140" idx="1"/>
          </p:cNvCxnSpPr>
          <p:nvPr/>
        </p:nvCxnSpPr>
        <p:spPr>
          <a:xfrm rot="16200000" flipH="1">
            <a:off x="6550213" y="3687513"/>
            <a:ext cx="299231" cy="316466"/>
          </a:xfrm>
          <a:prstGeom prst="bentConnector2">
            <a:avLst/>
          </a:prstGeom>
          <a:noFill/>
          <a:ln w="9525">
            <a:solidFill>
              <a:srgbClr val="70AD47"/>
            </a:solidFill>
            <a:prstDash val="sysDash"/>
            <a:miter lim="800000"/>
            <a:headEnd/>
            <a:tailEnd/>
          </a:ln>
        </p:spPr>
      </p:cxnSp>
      <p:cxnSp>
        <p:nvCxnSpPr>
          <p:cNvPr id="142" name="肘形连接符 205">
            <a:extLst>
              <a:ext uri="{FF2B5EF4-FFF2-40B4-BE49-F238E27FC236}">
                <a16:creationId xmlns:a16="http://schemas.microsoft.com/office/drawing/2014/main" id="{C7BAF78B-DA08-4209-AC6F-CFC2D5ED5E3E}"/>
              </a:ext>
            </a:extLst>
          </p:cNvPr>
          <p:cNvCxnSpPr>
            <a:cxnSpLocks/>
            <a:stCxn id="137" idx="0"/>
            <a:endCxn id="138" idx="3"/>
          </p:cNvCxnSpPr>
          <p:nvPr/>
        </p:nvCxnSpPr>
        <p:spPr>
          <a:xfrm rot="16200000" flipV="1">
            <a:off x="5736940" y="2629217"/>
            <a:ext cx="349689" cy="425140"/>
          </a:xfrm>
          <a:prstGeom prst="bentConnector2">
            <a:avLst/>
          </a:prstGeom>
          <a:noFill/>
          <a:ln w="9525">
            <a:solidFill>
              <a:srgbClr val="70AD47"/>
            </a:solidFill>
            <a:prstDash val="sysDash"/>
            <a:miter lim="800000"/>
            <a:headEnd/>
            <a:tailEnd/>
          </a:ln>
        </p:spPr>
      </p:cxnSp>
      <p:sp>
        <p:nvSpPr>
          <p:cNvPr id="143" name="Oval 25">
            <a:extLst>
              <a:ext uri="{FF2B5EF4-FFF2-40B4-BE49-F238E27FC236}">
                <a16:creationId xmlns:a16="http://schemas.microsoft.com/office/drawing/2014/main" id="{EEEB1147-DB06-4677-8BC5-F345FDD9DB9E}"/>
              </a:ext>
            </a:extLst>
          </p:cNvPr>
          <p:cNvSpPr>
            <a:spLocks noChangeArrowheads="1"/>
          </p:cNvSpPr>
          <p:nvPr/>
        </p:nvSpPr>
        <p:spPr bwMode="gray">
          <a:xfrm>
            <a:off x="7635230" y="1039863"/>
            <a:ext cx="83322" cy="83322"/>
          </a:xfrm>
          <a:prstGeom prst="ellipse">
            <a:avLst/>
          </a:prstGeom>
          <a:solidFill>
            <a:srgbClr val="70AD47"/>
          </a:solidFill>
          <a:ln w="12700">
            <a:solidFill>
              <a:sysClr val="window" lastClr="FFFFFF"/>
            </a:solidFill>
            <a:round/>
            <a:headEnd/>
            <a:tailEnd/>
          </a:ln>
          <a:effectLst>
            <a:outerShdw dist="35921" dir="2700000" sx="66000" sy="66000" algn="ctr" rotWithShape="0">
              <a:srgbClr val="1C1C1C">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mn-lt"/>
            </a:endParaRPr>
          </a:p>
        </p:txBody>
      </p:sp>
      <p:sp>
        <p:nvSpPr>
          <p:cNvPr id="144" name="圆角矩形 120">
            <a:extLst>
              <a:ext uri="{FF2B5EF4-FFF2-40B4-BE49-F238E27FC236}">
                <a16:creationId xmlns:a16="http://schemas.microsoft.com/office/drawing/2014/main" id="{6473449C-C96B-4C73-9F1C-DA9CC6AE46D5}"/>
              </a:ext>
            </a:extLst>
          </p:cNvPr>
          <p:cNvSpPr/>
          <p:nvPr/>
        </p:nvSpPr>
        <p:spPr>
          <a:xfrm>
            <a:off x="6253386" y="572834"/>
            <a:ext cx="998365" cy="234680"/>
          </a:xfrm>
          <a:prstGeom prst="roundRect">
            <a:avLst>
              <a:gd name="adj" fmla="val 50000"/>
            </a:avLst>
          </a:prstGeom>
          <a:solidFill>
            <a:sysClr val="window" lastClr="FFFFFF"/>
          </a:solidFill>
          <a:ln w="9525">
            <a:noFill/>
            <a:prstDash val="sysDash"/>
            <a:miter lim="800000"/>
            <a:headEnd/>
            <a:tailEnd/>
          </a:ln>
        </p:spPr>
        <p:txBody>
          <a:bodyPr wrap="none" anchor="ctr"/>
          <a:lstStyle/>
          <a:p>
            <a:pPr marL="0" marR="0" lvl="0" indent="0" algn="ctr" defTabSz="914400" eaLnBrk="1" fontAlgn="base"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ysClr val="windowText" lastClr="000000"/>
                </a:solidFill>
                <a:effectLst/>
                <a:uLnTx/>
                <a:uFillTx/>
                <a:latin typeface="+mn-lt"/>
              </a:rPr>
              <a:t>Troms</a:t>
            </a:r>
            <a:r>
              <a:rPr kumimoji="0" lang="en-CA" sz="1200" b="0" i="0" u="none" strike="noStrike" kern="0" cap="none" spc="0" normalizeH="0" baseline="0" noProof="0">
                <a:ln>
                  <a:noFill/>
                </a:ln>
                <a:solidFill>
                  <a:sysClr val="windowText" lastClr="000000"/>
                </a:solidFill>
                <a:effectLst/>
                <a:uLnTx/>
                <a:uFillTx/>
                <a:latin typeface="+mn-lt"/>
              </a:rPr>
              <a:t>ø</a:t>
            </a:r>
            <a:endParaRPr kumimoji="0" lang="en-US" altLang="zh-CN" sz="1200" b="1" i="0" u="none" strike="noStrike" kern="0" cap="none" spc="0" normalizeH="0" baseline="0" noProof="0">
              <a:ln>
                <a:noFill/>
              </a:ln>
              <a:solidFill>
                <a:sysClr val="windowText" lastClr="000000"/>
              </a:solidFill>
              <a:effectLst/>
              <a:uLnTx/>
              <a:uFillTx/>
              <a:latin typeface="+mn-lt"/>
            </a:endParaRPr>
          </a:p>
        </p:txBody>
      </p:sp>
      <p:cxnSp>
        <p:nvCxnSpPr>
          <p:cNvPr id="145" name="肘形连接符 205">
            <a:extLst>
              <a:ext uri="{FF2B5EF4-FFF2-40B4-BE49-F238E27FC236}">
                <a16:creationId xmlns:a16="http://schemas.microsoft.com/office/drawing/2014/main" id="{6A7F91C6-771A-4BAC-ABE3-3F4523638BA6}"/>
              </a:ext>
            </a:extLst>
          </p:cNvPr>
          <p:cNvCxnSpPr>
            <a:cxnSpLocks/>
            <a:stCxn id="143" idx="0"/>
            <a:endCxn id="144" idx="3"/>
          </p:cNvCxnSpPr>
          <p:nvPr/>
        </p:nvCxnSpPr>
        <p:spPr>
          <a:xfrm rot="16200000" flipV="1">
            <a:off x="7289477" y="652449"/>
            <a:ext cx="349689" cy="425140"/>
          </a:xfrm>
          <a:prstGeom prst="bentConnector2">
            <a:avLst/>
          </a:prstGeom>
          <a:noFill/>
          <a:ln w="9525">
            <a:solidFill>
              <a:srgbClr val="70AD47"/>
            </a:solidFill>
            <a:prstDash val="sysDash"/>
            <a:miter lim="800000"/>
            <a:headEnd/>
            <a:tailEnd/>
          </a:ln>
        </p:spPr>
      </p:cxnSp>
      <p:pic>
        <p:nvPicPr>
          <p:cNvPr id="2" name="Picture 2" descr="Chart, bar chart&#10;&#10;Description automatically generated">
            <a:extLst>
              <a:ext uri="{FF2B5EF4-FFF2-40B4-BE49-F238E27FC236}">
                <a16:creationId xmlns:a16="http://schemas.microsoft.com/office/drawing/2014/main" id="{339C5548-BF8B-4A88-BAE8-1C5329134299}"/>
              </a:ext>
            </a:extLst>
          </p:cNvPr>
          <p:cNvPicPr>
            <a:picLocks noChangeAspect="1"/>
          </p:cNvPicPr>
          <p:nvPr/>
        </p:nvPicPr>
        <p:blipFill>
          <a:blip r:embed="rId3"/>
          <a:stretch>
            <a:fillRect/>
          </a:stretch>
        </p:blipFill>
        <p:spPr>
          <a:xfrm>
            <a:off x="533484" y="2623683"/>
            <a:ext cx="3670734" cy="2440800"/>
          </a:xfrm>
          <a:prstGeom prst="rect">
            <a:avLst/>
          </a:prstGeom>
        </p:spPr>
      </p:pic>
      <p:pic>
        <p:nvPicPr>
          <p:cNvPr id="4" name="Picture 4" descr="Map&#10;&#10;Description automatically generated">
            <a:extLst>
              <a:ext uri="{FF2B5EF4-FFF2-40B4-BE49-F238E27FC236}">
                <a16:creationId xmlns:a16="http://schemas.microsoft.com/office/drawing/2014/main" id="{FA3081AC-9526-4736-B086-9998066B8E00}"/>
              </a:ext>
            </a:extLst>
          </p:cNvPr>
          <p:cNvPicPr>
            <a:picLocks noChangeAspect="1"/>
          </p:cNvPicPr>
          <p:nvPr/>
        </p:nvPicPr>
        <p:blipFill>
          <a:blip r:embed="rId4"/>
          <a:stretch>
            <a:fillRect/>
          </a:stretch>
        </p:blipFill>
        <p:spPr>
          <a:xfrm>
            <a:off x="400692" y="1115230"/>
            <a:ext cx="1664414" cy="1519605"/>
          </a:xfrm>
          <a:prstGeom prst="rect">
            <a:avLst/>
          </a:prstGeom>
        </p:spPr>
      </p:pic>
      <p:sp>
        <p:nvSpPr>
          <p:cNvPr id="9" name="TextBox 8">
            <a:extLst>
              <a:ext uri="{FF2B5EF4-FFF2-40B4-BE49-F238E27FC236}">
                <a16:creationId xmlns:a16="http://schemas.microsoft.com/office/drawing/2014/main" id="{FCE9EB97-F83C-4933-9E65-0D1C660638BF}"/>
              </a:ext>
            </a:extLst>
          </p:cNvPr>
          <p:cNvSpPr txBox="1"/>
          <p:nvPr/>
        </p:nvSpPr>
        <p:spPr>
          <a:xfrm>
            <a:off x="400691" y="879082"/>
            <a:ext cx="1664415" cy="230832"/>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900"/>
              <a:t>Power Lines in Norway</a:t>
            </a:r>
          </a:p>
        </p:txBody>
      </p:sp>
    </p:spTree>
    <p:extLst>
      <p:ext uri="{BB962C8B-B14F-4D97-AF65-F5344CB8AC3E}">
        <p14:creationId xmlns:p14="http://schemas.microsoft.com/office/powerpoint/2010/main" val="3833428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accent1"/>
                </a:solidFill>
                <a:latin typeface="+mn-lt"/>
              </a:rPr>
              <a:t>Value Proposition</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Google Shape;163;p37">
            <a:extLst>
              <a:ext uri="{FF2B5EF4-FFF2-40B4-BE49-F238E27FC236}">
                <a16:creationId xmlns:a16="http://schemas.microsoft.com/office/drawing/2014/main" id="{4C506BEA-88DB-4677-A21A-3E294E5B932E}"/>
              </a:ext>
            </a:extLst>
          </p:cNvPr>
          <p:cNvPicPr preferRelativeResize="0"/>
          <p:nvPr/>
        </p:nvPicPr>
        <p:blipFill>
          <a:blip r:embed="rId3">
            <a:alphaModFix/>
          </a:blip>
          <a:stretch>
            <a:fillRect/>
          </a:stretch>
        </p:blipFill>
        <p:spPr>
          <a:xfrm>
            <a:off x="1436500" y="2916983"/>
            <a:ext cx="1992775" cy="1232950"/>
          </a:xfrm>
          <a:prstGeom prst="rect">
            <a:avLst/>
          </a:prstGeom>
          <a:noFill/>
          <a:ln>
            <a:noFill/>
          </a:ln>
        </p:spPr>
      </p:pic>
      <p:sp>
        <p:nvSpPr>
          <p:cNvPr id="8" name="Google Shape;164;p37">
            <a:extLst>
              <a:ext uri="{FF2B5EF4-FFF2-40B4-BE49-F238E27FC236}">
                <a16:creationId xmlns:a16="http://schemas.microsoft.com/office/drawing/2014/main" id="{D80A012A-C89A-4A8B-A0D8-9FA9ADEB1EBE}"/>
              </a:ext>
            </a:extLst>
          </p:cNvPr>
          <p:cNvSpPr txBox="1"/>
          <p:nvPr/>
        </p:nvSpPr>
        <p:spPr>
          <a:xfrm>
            <a:off x="1365825" y="3394221"/>
            <a:ext cx="283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CA" u="sng">
              <a:solidFill>
                <a:schemeClr val="accent1"/>
              </a:solidFill>
              <a:latin typeface="+mn-lt"/>
              <a:ea typeface="Montserrat"/>
              <a:cs typeface="Montserrat"/>
              <a:sym typeface="Montserrat"/>
            </a:endParaRPr>
          </a:p>
        </p:txBody>
      </p:sp>
      <p:pic>
        <p:nvPicPr>
          <p:cNvPr id="9" name="Google Shape;165;p37">
            <a:extLst>
              <a:ext uri="{FF2B5EF4-FFF2-40B4-BE49-F238E27FC236}">
                <a16:creationId xmlns:a16="http://schemas.microsoft.com/office/drawing/2014/main" id="{23545703-A6EF-4974-B909-48D0C5BA8FC5}"/>
              </a:ext>
            </a:extLst>
          </p:cNvPr>
          <p:cNvPicPr preferRelativeResize="0"/>
          <p:nvPr/>
        </p:nvPicPr>
        <p:blipFill>
          <a:blip r:embed="rId4">
            <a:alphaModFix/>
          </a:blip>
          <a:stretch>
            <a:fillRect/>
          </a:stretch>
        </p:blipFill>
        <p:spPr>
          <a:xfrm>
            <a:off x="1436500" y="1570446"/>
            <a:ext cx="1957651" cy="1302104"/>
          </a:xfrm>
          <a:prstGeom prst="rect">
            <a:avLst/>
          </a:prstGeom>
          <a:noFill/>
          <a:ln>
            <a:noFill/>
          </a:ln>
        </p:spPr>
      </p:pic>
      <p:pic>
        <p:nvPicPr>
          <p:cNvPr id="10" name="Google Shape;166;p37">
            <a:extLst>
              <a:ext uri="{FF2B5EF4-FFF2-40B4-BE49-F238E27FC236}">
                <a16:creationId xmlns:a16="http://schemas.microsoft.com/office/drawing/2014/main" id="{50B4EAD8-FF41-48D8-9F4F-A8E1091411D9}"/>
              </a:ext>
            </a:extLst>
          </p:cNvPr>
          <p:cNvPicPr preferRelativeResize="0"/>
          <p:nvPr/>
        </p:nvPicPr>
        <p:blipFill>
          <a:blip r:embed="rId5">
            <a:alphaModFix/>
          </a:blip>
          <a:stretch>
            <a:fillRect/>
          </a:stretch>
        </p:blipFill>
        <p:spPr>
          <a:xfrm>
            <a:off x="5259203" y="1521287"/>
            <a:ext cx="1957650" cy="1024500"/>
          </a:xfrm>
          <a:prstGeom prst="rect">
            <a:avLst/>
          </a:prstGeom>
          <a:noFill/>
          <a:ln>
            <a:noFill/>
          </a:ln>
        </p:spPr>
      </p:pic>
      <p:sp>
        <p:nvSpPr>
          <p:cNvPr id="11" name="Google Shape;167;p37">
            <a:extLst>
              <a:ext uri="{FF2B5EF4-FFF2-40B4-BE49-F238E27FC236}">
                <a16:creationId xmlns:a16="http://schemas.microsoft.com/office/drawing/2014/main" id="{FDB0F84D-43A2-4E76-B585-AC2AF47ED64D}"/>
              </a:ext>
            </a:extLst>
          </p:cNvPr>
          <p:cNvSpPr txBox="1"/>
          <p:nvPr/>
        </p:nvSpPr>
        <p:spPr>
          <a:xfrm>
            <a:off x="5259203" y="1032762"/>
            <a:ext cx="21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b="1">
                <a:solidFill>
                  <a:schemeClr val="accent1"/>
                </a:solidFill>
                <a:latin typeface="+mn-lt"/>
                <a:ea typeface="Montserrat"/>
                <a:cs typeface="Montserrat"/>
                <a:sym typeface="Montserrat"/>
              </a:rPr>
              <a:t>Technology</a:t>
            </a:r>
          </a:p>
        </p:txBody>
      </p:sp>
      <p:pic>
        <p:nvPicPr>
          <p:cNvPr id="12" name="Google Shape;168;p37">
            <a:extLst>
              <a:ext uri="{FF2B5EF4-FFF2-40B4-BE49-F238E27FC236}">
                <a16:creationId xmlns:a16="http://schemas.microsoft.com/office/drawing/2014/main" id="{D4E70E69-5141-4A9B-8970-39D97DBCD203}"/>
              </a:ext>
            </a:extLst>
          </p:cNvPr>
          <p:cNvPicPr preferRelativeResize="0"/>
          <p:nvPr/>
        </p:nvPicPr>
        <p:blipFill rotWithShape="1">
          <a:blip r:embed="rId6">
            <a:alphaModFix/>
          </a:blip>
          <a:srcRect l="8843" r="6187" b="21765"/>
          <a:stretch/>
        </p:blipFill>
        <p:spPr>
          <a:xfrm>
            <a:off x="5419165" y="2896938"/>
            <a:ext cx="948017" cy="431210"/>
          </a:xfrm>
          <a:prstGeom prst="rect">
            <a:avLst/>
          </a:prstGeom>
          <a:noFill/>
          <a:ln>
            <a:noFill/>
          </a:ln>
        </p:spPr>
      </p:pic>
      <p:pic>
        <p:nvPicPr>
          <p:cNvPr id="13" name="Google Shape;169;p37">
            <a:extLst>
              <a:ext uri="{FF2B5EF4-FFF2-40B4-BE49-F238E27FC236}">
                <a16:creationId xmlns:a16="http://schemas.microsoft.com/office/drawing/2014/main" id="{027ABEE2-F55D-45EB-A868-8A0B73BCEB18}"/>
              </a:ext>
            </a:extLst>
          </p:cNvPr>
          <p:cNvPicPr preferRelativeResize="0"/>
          <p:nvPr/>
        </p:nvPicPr>
        <p:blipFill>
          <a:blip r:embed="rId7">
            <a:alphaModFix/>
          </a:blip>
          <a:stretch>
            <a:fillRect/>
          </a:stretch>
        </p:blipFill>
        <p:spPr>
          <a:xfrm>
            <a:off x="6272603" y="2634112"/>
            <a:ext cx="1377825" cy="1076825"/>
          </a:xfrm>
          <a:prstGeom prst="rect">
            <a:avLst/>
          </a:prstGeom>
          <a:noFill/>
          <a:ln>
            <a:noFill/>
          </a:ln>
        </p:spPr>
      </p:pic>
      <p:pic>
        <p:nvPicPr>
          <p:cNvPr id="14" name="Google Shape;170;p37">
            <a:extLst>
              <a:ext uri="{FF2B5EF4-FFF2-40B4-BE49-F238E27FC236}">
                <a16:creationId xmlns:a16="http://schemas.microsoft.com/office/drawing/2014/main" id="{73B2B7F8-6315-4AB1-8F1A-D4444D058811}"/>
              </a:ext>
            </a:extLst>
          </p:cNvPr>
          <p:cNvPicPr preferRelativeResize="0"/>
          <p:nvPr/>
        </p:nvPicPr>
        <p:blipFill>
          <a:blip r:embed="rId8">
            <a:alphaModFix/>
          </a:blip>
          <a:stretch>
            <a:fillRect/>
          </a:stretch>
        </p:blipFill>
        <p:spPr>
          <a:xfrm>
            <a:off x="5355878" y="3799262"/>
            <a:ext cx="2188550" cy="842169"/>
          </a:xfrm>
          <a:prstGeom prst="rect">
            <a:avLst/>
          </a:prstGeom>
          <a:noFill/>
          <a:ln>
            <a:noFill/>
          </a:ln>
        </p:spPr>
      </p:pic>
      <p:sp>
        <p:nvSpPr>
          <p:cNvPr id="15" name="Google Shape;173;p37">
            <a:extLst>
              <a:ext uri="{FF2B5EF4-FFF2-40B4-BE49-F238E27FC236}">
                <a16:creationId xmlns:a16="http://schemas.microsoft.com/office/drawing/2014/main" id="{8F139C08-EA7B-4714-A468-147D6943156F}"/>
              </a:ext>
            </a:extLst>
          </p:cNvPr>
          <p:cNvSpPr txBox="1"/>
          <p:nvPr/>
        </p:nvSpPr>
        <p:spPr>
          <a:xfrm>
            <a:off x="1365825" y="1032762"/>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b="1">
                <a:solidFill>
                  <a:schemeClr val="lt2"/>
                </a:solidFill>
                <a:latin typeface="+mn-lt"/>
                <a:ea typeface="Montserrat"/>
                <a:cs typeface="Montserrat"/>
                <a:sym typeface="Montserrat"/>
              </a:rPr>
              <a:t>City of Winnipeg</a:t>
            </a:r>
            <a:endParaRPr lang="en-CA">
              <a:latin typeface="+mn-lt"/>
            </a:endParaRPr>
          </a:p>
        </p:txBody>
      </p:sp>
    </p:spTree>
    <p:extLst>
      <p:ext uri="{BB962C8B-B14F-4D97-AF65-F5344CB8AC3E}">
        <p14:creationId xmlns:p14="http://schemas.microsoft.com/office/powerpoint/2010/main" val="1577937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Watch Ramsay's Kitchen Nightmares | Prime Video">
            <a:extLst>
              <a:ext uri="{FF2B5EF4-FFF2-40B4-BE49-F238E27FC236}">
                <a16:creationId xmlns:a16="http://schemas.microsoft.com/office/drawing/2014/main" id="{C8EDB8B9-8862-4B68-9054-302A9670C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911" b="-3"/>
          <a:stretch/>
        </p:blipFill>
        <p:spPr bwMode="auto">
          <a:xfrm>
            <a:off x="4" y="-4677"/>
            <a:ext cx="2441552" cy="1879092"/>
          </a:xfrm>
          <a:custGeom>
            <a:avLst/>
            <a:gdLst/>
            <a:ahLst/>
            <a:cxnLst/>
            <a:rect l="l" t="t" r="r" b="b"/>
            <a:pathLst>
              <a:path w="3255403" h="2505456">
                <a:moveTo>
                  <a:pt x="0" y="0"/>
                </a:moveTo>
                <a:lnTo>
                  <a:pt x="3255403" y="0"/>
                </a:lnTo>
                <a:lnTo>
                  <a:pt x="2094477"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Why people invest in bitcoin: Psychology of cryptocurrency">
            <a:extLst>
              <a:ext uri="{FF2B5EF4-FFF2-40B4-BE49-F238E27FC236}">
                <a16:creationId xmlns:a16="http://schemas.microsoft.com/office/drawing/2014/main" id="{1E4D3687-59E8-4CA8-B097-05FEC0347C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518" b="-3"/>
          <a:stretch/>
        </p:blipFill>
        <p:spPr bwMode="auto">
          <a:xfrm>
            <a:off x="3506655" y="-4676"/>
            <a:ext cx="2758363" cy="1879092"/>
          </a:xfrm>
          <a:custGeom>
            <a:avLst/>
            <a:gdLst/>
            <a:ahLst/>
            <a:cxnLst/>
            <a:rect l="l" t="t" r="r" b="b"/>
            <a:pathLst>
              <a:path w="3677817" h="2505456">
                <a:moveTo>
                  <a:pt x="1160926" y="0"/>
                </a:moveTo>
                <a:lnTo>
                  <a:pt x="3677817" y="0"/>
                </a:lnTo>
                <a:lnTo>
                  <a:pt x="2516891" y="2505456"/>
                </a:lnTo>
                <a:lnTo>
                  <a:pt x="0" y="2505456"/>
                </a:ln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descr="5 Things You Need To Know About Tesla and Elon Musk That Happened This Week  | Torque News">
            <a:extLst>
              <a:ext uri="{FF2B5EF4-FFF2-40B4-BE49-F238E27FC236}">
                <a16:creationId xmlns:a16="http://schemas.microsoft.com/office/drawing/2014/main" id="{C2CBCB7F-9B6D-4471-A40F-DCD9BC387D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046" b="7516"/>
          <a:stretch/>
        </p:blipFill>
        <p:spPr bwMode="auto">
          <a:xfrm>
            <a:off x="5536407" y="1"/>
            <a:ext cx="3607594" cy="1876378"/>
          </a:xfrm>
          <a:custGeom>
            <a:avLst/>
            <a:gdLst/>
            <a:ahLst/>
            <a:cxnLst/>
            <a:rect l="l" t="t" r="r" b="b"/>
            <a:pathLst>
              <a:path w="4810125" h="2501837">
                <a:moveTo>
                  <a:pt x="1159248" y="0"/>
                </a:moveTo>
                <a:lnTo>
                  <a:pt x="4810125" y="0"/>
                </a:lnTo>
                <a:lnTo>
                  <a:pt x="4810125" y="2501837"/>
                </a:lnTo>
                <a:lnTo>
                  <a:pt x="0" y="2501837"/>
                </a:ln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descr="Gordon Ramsay Cutlery 16 Piece Set | Royal Doulton">
            <a:extLst>
              <a:ext uri="{FF2B5EF4-FFF2-40B4-BE49-F238E27FC236}">
                <a16:creationId xmlns:a16="http://schemas.microsoft.com/office/drawing/2014/main" id="{CE83C476-6573-4C6E-AFE3-87A7855DA1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11" r="4002" b="-3"/>
          <a:stretch/>
        </p:blipFill>
        <p:spPr bwMode="auto">
          <a:xfrm>
            <a:off x="15" y="1993707"/>
            <a:ext cx="2828028" cy="3149793"/>
          </a:xfrm>
          <a:custGeom>
            <a:avLst/>
            <a:gdLst/>
            <a:ahLst/>
            <a:cxnLst/>
            <a:rect l="l" t="t" r="r" b="b"/>
            <a:pathLst>
              <a:path w="3770724" h="4199724">
                <a:moveTo>
                  <a:pt x="0" y="0"/>
                </a:moveTo>
                <a:lnTo>
                  <a:pt x="3770724" y="0"/>
                </a:lnTo>
                <a:lnTo>
                  <a:pt x="1824067" y="4199724"/>
                </a:lnTo>
                <a:lnTo>
                  <a:pt x="0" y="4199724"/>
                </a:lnTo>
                <a:close/>
              </a:path>
            </a:pathLst>
          </a:custGeom>
          <a:noFill/>
          <a:extLst>
            <a:ext uri="{909E8E84-426E-40DD-AFC4-6F175D3DCCD1}">
              <a14:hiddenFill xmlns:a14="http://schemas.microsoft.com/office/drawing/2010/main">
                <a:solidFill>
                  <a:srgbClr val="FFFFFF"/>
                </a:solidFill>
              </a14:hiddenFill>
            </a:ext>
          </a:extLst>
        </p:spPr>
      </p:pic>
      <p:pic>
        <p:nvPicPr>
          <p:cNvPr id="1034" name="Picture 10" descr="Heart Clouds Wallpapers - Top Free Heart Clouds Backgrounds -  WallpaperAccess">
            <a:extLst>
              <a:ext uri="{FF2B5EF4-FFF2-40B4-BE49-F238E27FC236}">
                <a16:creationId xmlns:a16="http://schemas.microsoft.com/office/drawing/2014/main" id="{26AF1CA4-0CD7-4DCB-B48A-2716F7AAF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727"/>
          <a:stretch/>
        </p:blipFill>
        <p:spPr bwMode="auto">
          <a:xfrm>
            <a:off x="1510347" y="1996426"/>
            <a:ext cx="3831545" cy="3148433"/>
          </a:xfrm>
          <a:custGeom>
            <a:avLst/>
            <a:gdLst/>
            <a:ahLst/>
            <a:cxnLst/>
            <a:rect l="l" t="t" r="r" b="b"/>
            <a:pathLst>
              <a:path w="5108726" h="4197911">
                <a:moveTo>
                  <a:pt x="1945141" y="0"/>
                </a:moveTo>
                <a:lnTo>
                  <a:pt x="5108726" y="0"/>
                </a:lnTo>
                <a:lnTo>
                  <a:pt x="3163585" y="4197911"/>
                </a:lnTo>
                <a:lnTo>
                  <a:pt x="3157362" y="4197911"/>
                </a:lnTo>
                <a:lnTo>
                  <a:pt x="1967571" y="4197911"/>
                </a:lnTo>
                <a:lnTo>
                  <a:pt x="317526" y="4197911"/>
                </a:lnTo>
                <a:lnTo>
                  <a:pt x="0" y="4197911"/>
                </a:lnTo>
                <a:close/>
              </a:path>
            </a:pathLst>
          </a:custGeom>
          <a:noFill/>
          <a:extLst>
            <a:ext uri="{909E8E84-426E-40DD-AFC4-6F175D3DCCD1}">
              <a14:hiddenFill xmlns:a14="http://schemas.microsoft.com/office/drawing/2010/main">
                <a:solidFill>
                  <a:srgbClr val="FFFFFF"/>
                </a:solidFill>
              </a14:hiddenFill>
            </a:ext>
          </a:extLst>
        </p:spPr>
      </p:pic>
      <p:sp>
        <p:nvSpPr>
          <p:cNvPr id="81" name="Freeform 43">
            <a:extLst>
              <a:ext uri="{FF2B5EF4-FFF2-40B4-BE49-F238E27FC236}">
                <a16:creationId xmlns:a16="http://schemas.microsoft.com/office/drawing/2014/main" id="{AAD8F19F-4A55-467B-BED0-8837659A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14787" y="1995067"/>
            <a:ext cx="5129213" cy="3148433"/>
          </a:xfrm>
          <a:custGeom>
            <a:avLst/>
            <a:gdLst>
              <a:gd name="connsiteX0" fmla="*/ 4893809 w 6838950"/>
              <a:gd name="connsiteY0" fmla="*/ 0 h 4197911"/>
              <a:gd name="connsiteX1" fmla="*/ 4887586 w 6838950"/>
              <a:gd name="connsiteY1" fmla="*/ 0 h 4197911"/>
              <a:gd name="connsiteX2" fmla="*/ 3697795 w 6838950"/>
              <a:gd name="connsiteY2" fmla="*/ 0 h 4197911"/>
              <a:gd name="connsiteX3" fmla="*/ 2047750 w 6838950"/>
              <a:gd name="connsiteY3" fmla="*/ 0 h 4197911"/>
              <a:gd name="connsiteX4" fmla="*/ 0 w 6838950"/>
              <a:gd name="connsiteY4" fmla="*/ 0 h 4197911"/>
              <a:gd name="connsiteX5" fmla="*/ 0 w 6838950"/>
              <a:gd name="connsiteY5" fmla="*/ 4197911 h 4197911"/>
              <a:gd name="connsiteX6" fmla="*/ 6838950 w 6838950"/>
              <a:gd name="connsiteY6" fmla="*/ 4197911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8950" h="4197911">
                <a:moveTo>
                  <a:pt x="4893809" y="0"/>
                </a:moveTo>
                <a:lnTo>
                  <a:pt x="4887586" y="0"/>
                </a:lnTo>
                <a:lnTo>
                  <a:pt x="3697795" y="0"/>
                </a:lnTo>
                <a:lnTo>
                  <a:pt x="2047750" y="0"/>
                </a:lnTo>
                <a:lnTo>
                  <a:pt x="0" y="0"/>
                </a:lnTo>
                <a:lnTo>
                  <a:pt x="0" y="4197911"/>
                </a:lnTo>
                <a:lnTo>
                  <a:pt x="6838950" y="4197911"/>
                </a:lnTo>
                <a:close/>
              </a:path>
            </a:pathLst>
          </a:custGeom>
          <a:solidFill>
            <a:srgbClr val="435C3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defRPr/>
            </a:pPr>
            <a:endParaRPr lang="en-US" sz="1350" kern="1200">
              <a:solidFill>
                <a:prstClr val="white"/>
              </a:solidFill>
              <a:latin typeface="Calibri" panose="020F0502020204030204"/>
            </a:endParaRPr>
          </a:p>
        </p:txBody>
      </p:sp>
      <p:sp>
        <p:nvSpPr>
          <p:cNvPr id="4" name="TextBox 3">
            <a:extLst>
              <a:ext uri="{FF2B5EF4-FFF2-40B4-BE49-F238E27FC236}">
                <a16:creationId xmlns:a16="http://schemas.microsoft.com/office/drawing/2014/main" id="{30B658E3-9148-4825-9B53-78AE0F7BC2FF}"/>
              </a:ext>
            </a:extLst>
          </p:cNvPr>
          <p:cNvSpPr txBox="1"/>
          <p:nvPr/>
        </p:nvSpPr>
        <p:spPr>
          <a:xfrm>
            <a:off x="4964373" y="3142398"/>
            <a:ext cx="3748016" cy="1622904"/>
          </a:xfrm>
          <a:prstGeom prst="rect">
            <a:avLst/>
          </a:prstGeom>
        </p:spPr>
        <p:txBody>
          <a:bodyPr vert="horz" lIns="68580" tIns="34290" rIns="68580" bIns="34290" rtlCol="0" anchor="t">
            <a:normAutofit/>
          </a:bodyPr>
          <a:lstStyle/>
          <a:p>
            <a:pPr algn="r" defTabSz="685800">
              <a:lnSpc>
                <a:spcPct val="90000"/>
              </a:lnSpc>
              <a:spcBef>
                <a:spcPct val="0"/>
              </a:spcBef>
              <a:spcAft>
                <a:spcPts val="450"/>
              </a:spcAft>
              <a:buClrTx/>
            </a:pPr>
            <a:r>
              <a:rPr lang="en-US" sz="4500" kern="1200" dirty="0">
                <a:solidFill>
                  <a:srgbClr val="FFFFFF"/>
                </a:solidFill>
                <a:latin typeface="+mn-lt"/>
                <a:ea typeface="+mn-ea"/>
                <a:cs typeface="+mn-cs"/>
              </a:rPr>
              <a:t>Valentine’s Day Dinner Plans</a:t>
            </a:r>
          </a:p>
        </p:txBody>
      </p:sp>
      <p:pic>
        <p:nvPicPr>
          <p:cNvPr id="1028" name="Picture 4" descr="Posts about Gordon Ramsay's Crispy Salmon Recipe on thejanechannel | Gordon  ramsey recipes, Salmon recipes, Crispy salmon recipe">
            <a:extLst>
              <a:ext uri="{FF2B5EF4-FFF2-40B4-BE49-F238E27FC236}">
                <a16:creationId xmlns:a16="http://schemas.microsoft.com/office/drawing/2014/main" id="{CA1E74AE-FFD4-40C4-9D25-F4516FD39A5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54" r="6431" b="1"/>
          <a:stretch/>
        </p:blipFill>
        <p:spPr bwMode="auto">
          <a:xfrm>
            <a:off x="1696477" y="1"/>
            <a:ext cx="2545457" cy="1877132"/>
          </a:xfrm>
          <a:custGeom>
            <a:avLst/>
            <a:gdLst/>
            <a:ahLst/>
            <a:cxnLst/>
            <a:rect l="l" t="t" r="r" b="b"/>
            <a:pathLst>
              <a:path w="3393943" h="2502843">
                <a:moveTo>
                  <a:pt x="1159715" y="0"/>
                </a:moveTo>
                <a:lnTo>
                  <a:pt x="3393943" y="0"/>
                </a:lnTo>
                <a:lnTo>
                  <a:pt x="2234228" y="2502843"/>
                </a:lnTo>
                <a:lnTo>
                  <a:pt x="0" y="25028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0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030"/>
                                        </p:tgtEl>
                                        <p:attrNameLst>
                                          <p:attrName>style.visibility</p:attrName>
                                        </p:attrNameLst>
                                      </p:cBhvr>
                                      <p:to>
                                        <p:strVal val="visible"/>
                                      </p:to>
                                    </p:set>
                                    <p:anim calcmode="lin" valueType="num">
                                      <p:cBhvr>
                                        <p:cTn id="14" dur="1000" fill="hold"/>
                                        <p:tgtEl>
                                          <p:spTgt spid="1030"/>
                                        </p:tgtEl>
                                        <p:attrNameLst>
                                          <p:attrName>ppt_w</p:attrName>
                                        </p:attrNameLst>
                                      </p:cBhvr>
                                      <p:tavLst>
                                        <p:tav tm="0">
                                          <p:val>
                                            <p:fltVal val="0"/>
                                          </p:val>
                                        </p:tav>
                                        <p:tav tm="100000">
                                          <p:val>
                                            <p:strVal val="#ppt_w"/>
                                          </p:val>
                                        </p:tav>
                                      </p:tavLst>
                                    </p:anim>
                                    <p:anim calcmode="lin" valueType="num">
                                      <p:cBhvr>
                                        <p:cTn id="15" dur="1000" fill="hold"/>
                                        <p:tgtEl>
                                          <p:spTgt spid="1030"/>
                                        </p:tgtEl>
                                        <p:attrNameLst>
                                          <p:attrName>ppt_h</p:attrName>
                                        </p:attrNameLst>
                                      </p:cBhvr>
                                      <p:tavLst>
                                        <p:tav tm="0">
                                          <p:val>
                                            <p:fltVal val="0"/>
                                          </p:val>
                                        </p:tav>
                                        <p:tav tm="100000">
                                          <p:val>
                                            <p:strVal val="#ppt_h"/>
                                          </p:val>
                                        </p:tav>
                                      </p:tavLst>
                                    </p:anim>
                                    <p:anim calcmode="lin" valueType="num">
                                      <p:cBhvr>
                                        <p:cTn id="16" dur="1000" fill="hold"/>
                                        <p:tgtEl>
                                          <p:spTgt spid="1030"/>
                                        </p:tgtEl>
                                        <p:attrNameLst>
                                          <p:attrName>style.rotation</p:attrName>
                                        </p:attrNameLst>
                                      </p:cBhvr>
                                      <p:tavLst>
                                        <p:tav tm="0">
                                          <p:val>
                                            <p:fltVal val="90"/>
                                          </p:val>
                                        </p:tav>
                                        <p:tav tm="100000">
                                          <p:val>
                                            <p:fltVal val="0"/>
                                          </p:val>
                                        </p:tav>
                                      </p:tavLst>
                                    </p:anim>
                                    <p:animEffect transition="in" filter="fade">
                                      <p:cBhvr>
                                        <p:cTn id="17" dur="1000"/>
                                        <p:tgtEl>
                                          <p:spTgt spid="103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circle(in)">
                                      <p:cBhvr>
                                        <p:cTn id="22" dur="2000"/>
                                        <p:tgtEl>
                                          <p:spTgt spid="103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barn(inVertical)">
                                      <p:cBhvr>
                                        <p:cTn id="27" dur="500"/>
                                        <p:tgtEl>
                                          <p:spTgt spid="10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barn(inVertical)">
                                      <p:cBhvr>
                                        <p:cTn id="32" dur="500"/>
                                        <p:tgtEl>
                                          <p:spTgt spid="1032"/>
                                        </p:tgtEl>
                                      </p:cBhvr>
                                    </p:animEffect>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4FA3E50DF9F2B41A37E5D5D5E1E92A1" ma:contentTypeVersion="13" ma:contentTypeDescription="Create a new document." ma:contentTypeScope="" ma:versionID="852aa902551c446ef8363c2a8c3782b7">
  <xsd:schema xmlns:xsd="http://www.w3.org/2001/XMLSchema" xmlns:xs="http://www.w3.org/2001/XMLSchema" xmlns:p="http://schemas.microsoft.com/office/2006/metadata/properties" xmlns:ns3="e2a7af89-260d-450d-892c-eee7f6f09eda" xmlns:ns4="965882ff-ec53-48c1-938f-f2e5eb287423" targetNamespace="http://schemas.microsoft.com/office/2006/metadata/properties" ma:root="true" ma:fieldsID="1261af4af140344e4d9ce1e6fa31579f" ns3:_="" ns4:_="">
    <xsd:import namespace="e2a7af89-260d-450d-892c-eee7f6f09eda"/>
    <xsd:import namespace="965882ff-ec53-48c1-938f-f2e5eb28742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a7af89-260d-450d-892c-eee7f6f09e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5882ff-ec53-48c1-938f-f2e5eb28742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778803-97CF-45A8-8EA6-C7C572664C9E}">
  <ds:schemaRefs>
    <ds:schemaRef ds:uri="http://schemas.microsoft.com/sharepoint/v3/contenttype/forms"/>
  </ds:schemaRefs>
</ds:datastoreItem>
</file>

<file path=customXml/itemProps2.xml><?xml version="1.0" encoding="utf-8"?>
<ds:datastoreItem xmlns:ds="http://schemas.openxmlformats.org/officeDocument/2006/customXml" ds:itemID="{AC6ED3B3-1AE9-436E-ADE5-F39BC1229677}">
  <ds:schemaRefs>
    <ds:schemaRef ds:uri="965882ff-ec53-48c1-938f-f2e5eb287423"/>
    <ds:schemaRef ds:uri="e2a7af89-260d-450d-892c-eee7f6f09e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CE43E63-9280-47BC-BB70-C4873800F01E}">
  <ds:schemaRefs>
    <ds:schemaRef ds:uri="965882ff-ec53-48c1-938f-f2e5eb287423"/>
    <ds:schemaRef ds:uri="e2a7af89-260d-450d-892c-eee7f6f09e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TotalTime>
  <Words>632</Words>
  <Application>Microsoft Office PowerPoint</Application>
  <PresentationFormat>On-screen Show (16:9)</PresentationFormat>
  <Paragraphs>148</Paragraphs>
  <Slides>21</Slides>
  <Notes>17</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Calibri Light</vt:lpstr>
      <vt:lpstr>Montserrat</vt:lpstr>
      <vt:lpstr>Montserrat ExtraBold</vt:lpstr>
      <vt:lpstr>Wingdings</vt:lpstr>
      <vt:lpstr>Futuristic Background by Slidesgo</vt:lpstr>
      <vt:lpstr>1_Office Theme</vt:lpstr>
      <vt:lpstr>Project Powergetic</vt:lpstr>
      <vt:lpstr>WHO ARE WE?</vt:lpstr>
      <vt:lpstr>TABLE OF CONTENTS</vt:lpstr>
      <vt:lpstr>PowerPoint Presentation</vt:lpstr>
      <vt:lpstr>PowerPoint Presentation</vt:lpstr>
      <vt:lpstr>PowerPoint Presentation</vt:lpstr>
      <vt:lpstr>Electricity Market Current State State</vt:lpstr>
      <vt:lpstr>Value Proposition</vt:lpstr>
      <vt:lpstr>PowerPoint Presentation</vt:lpstr>
      <vt:lpstr>Norway’s top industries  (bonus: largest electricity consumers!)</vt:lpstr>
      <vt:lpstr>Planned buying  vs   </vt:lpstr>
      <vt:lpstr>Model implementation strategy</vt:lpstr>
      <vt:lpstr>Model Breakdown</vt:lpstr>
      <vt:lpstr>Architecture</vt:lpstr>
      <vt:lpstr>DEMO</vt:lpstr>
      <vt:lpstr>FINANCIALS</vt:lpstr>
      <vt:lpstr>PRODUCTION</vt:lpstr>
      <vt:lpstr>Thank You!</vt:lpstr>
      <vt:lpstr>Appendix</vt:lpstr>
      <vt:lpstr>Appendix A – Definition of Outage</vt:lpstr>
      <vt:lpstr>Appendix B – Definition of Production Stages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Jiakai Tang</dc:creator>
  <cp:lastModifiedBy>Jiakai Tang</cp:lastModifiedBy>
  <cp:revision>2</cp:revision>
  <dcterms:modified xsi:type="dcterms:W3CDTF">2021-01-25T20:24:08Z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0x01010024FA3E50DF9F2B41A37E5D5D5E1E92A1</vt:lpwstr>
  </property>
</Properties>
</file>